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6"/>
  </p:notesMasterIdLst>
  <p:sldIdLst>
    <p:sldId id="417" r:id="rId2"/>
    <p:sldId id="259" r:id="rId3"/>
    <p:sldId id="418" r:id="rId4"/>
    <p:sldId id="260" r:id="rId5"/>
    <p:sldId id="261" r:id="rId6"/>
    <p:sldId id="425" r:id="rId7"/>
    <p:sldId id="424" r:id="rId8"/>
    <p:sldId id="419" r:id="rId9"/>
    <p:sldId id="263" r:id="rId10"/>
    <p:sldId id="264" r:id="rId11"/>
    <p:sldId id="265" r:id="rId12"/>
    <p:sldId id="266" r:id="rId13"/>
    <p:sldId id="416" r:id="rId14"/>
    <p:sldId id="268" r:id="rId15"/>
    <p:sldId id="269" r:id="rId16"/>
    <p:sldId id="270" r:id="rId17"/>
    <p:sldId id="271" r:id="rId18"/>
    <p:sldId id="272" r:id="rId19"/>
    <p:sldId id="420" r:id="rId20"/>
    <p:sldId id="421" r:id="rId21"/>
    <p:sldId id="422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428" r:id="rId40"/>
    <p:sldId id="429" r:id="rId41"/>
    <p:sldId id="426" r:id="rId42"/>
    <p:sldId id="295" r:id="rId43"/>
    <p:sldId id="430" r:id="rId44"/>
    <p:sldId id="427" r:id="rId45"/>
    <p:sldId id="296" r:id="rId46"/>
    <p:sldId id="458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431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7" r:id="rId68"/>
    <p:sldId id="432" r:id="rId69"/>
    <p:sldId id="320" r:id="rId70"/>
    <p:sldId id="433" r:id="rId71"/>
    <p:sldId id="321" r:id="rId72"/>
    <p:sldId id="323" r:id="rId73"/>
    <p:sldId id="434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435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436" r:id="rId98"/>
    <p:sldId id="348" r:id="rId99"/>
    <p:sldId id="437" r:id="rId100"/>
    <p:sldId id="349" r:id="rId101"/>
    <p:sldId id="438" r:id="rId102"/>
    <p:sldId id="439" r:id="rId103"/>
    <p:sldId id="352" r:id="rId104"/>
    <p:sldId id="440" r:id="rId105"/>
    <p:sldId id="354" r:id="rId106"/>
    <p:sldId id="355" r:id="rId107"/>
    <p:sldId id="356" r:id="rId108"/>
    <p:sldId id="357" r:id="rId109"/>
    <p:sldId id="358" r:id="rId110"/>
    <p:sldId id="441" r:id="rId111"/>
    <p:sldId id="360" r:id="rId112"/>
    <p:sldId id="361" r:id="rId113"/>
    <p:sldId id="362" r:id="rId114"/>
    <p:sldId id="363" r:id="rId115"/>
    <p:sldId id="364" r:id="rId116"/>
    <p:sldId id="365" r:id="rId117"/>
    <p:sldId id="367" r:id="rId118"/>
    <p:sldId id="442" r:id="rId119"/>
    <p:sldId id="369" r:id="rId120"/>
    <p:sldId id="443" r:id="rId121"/>
    <p:sldId id="371" r:id="rId122"/>
    <p:sldId id="372" r:id="rId123"/>
    <p:sldId id="373" r:id="rId124"/>
    <p:sldId id="374" r:id="rId125"/>
    <p:sldId id="375" r:id="rId126"/>
    <p:sldId id="444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445" r:id="rId139"/>
    <p:sldId id="390" r:id="rId140"/>
    <p:sldId id="446" r:id="rId141"/>
    <p:sldId id="393" r:id="rId142"/>
    <p:sldId id="447" r:id="rId143"/>
    <p:sldId id="394" r:id="rId144"/>
    <p:sldId id="395" r:id="rId145"/>
    <p:sldId id="396" r:id="rId146"/>
    <p:sldId id="397" r:id="rId147"/>
    <p:sldId id="398" r:id="rId148"/>
    <p:sldId id="399" r:id="rId149"/>
    <p:sldId id="449" r:id="rId150"/>
    <p:sldId id="450" r:id="rId151"/>
    <p:sldId id="402" r:id="rId152"/>
    <p:sldId id="451" r:id="rId153"/>
    <p:sldId id="404" r:id="rId154"/>
    <p:sldId id="405" r:id="rId155"/>
    <p:sldId id="452" r:id="rId156"/>
    <p:sldId id="407" r:id="rId157"/>
    <p:sldId id="453" r:id="rId158"/>
    <p:sldId id="454" r:id="rId159"/>
    <p:sldId id="411" r:id="rId160"/>
    <p:sldId id="412" r:id="rId161"/>
    <p:sldId id="413" r:id="rId162"/>
    <p:sldId id="455" r:id="rId163"/>
    <p:sldId id="457" r:id="rId164"/>
    <p:sldId id="456" r:id="rId165"/>
  </p:sldIdLst>
  <p:sldSz cx="9144000" cy="5143500" type="screen16x9"/>
  <p:notesSz cx="9144000" cy="51435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7"/>
    <p:restoredTop sz="87706" autoAdjust="0"/>
  </p:normalViewPr>
  <p:slideViewPr>
    <p:cSldViewPr>
      <p:cViewPr varScale="1">
        <p:scale>
          <a:sx n="113" d="100"/>
          <a:sy n="113" d="100"/>
        </p:scale>
        <p:origin x="192" y="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DD475-7A64-9148-B9DF-6983FAE3CB25}" type="datetimeFigureOut">
              <a:rPr lang="es-ES" smtClean="0"/>
              <a:t>20/5/20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1A8B-F208-8743-B529-4EAD7D1AE8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6903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010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17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0436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7729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067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8953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954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622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94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877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476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1665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028950" y="642938"/>
            <a:ext cx="3086100" cy="17367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1A8B-F208-8743-B529-4EAD7D1AE842}" type="slidenum">
              <a:rPr lang="es-ES" smtClean="0"/>
              <a:t>155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586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5832" y="2171700"/>
            <a:ext cx="328931" cy="328930"/>
          </a:xfrm>
          <a:custGeom>
            <a:avLst/>
            <a:gdLst/>
            <a:ahLst/>
            <a:cxnLst/>
            <a:rect l="l" t="t" r="r" b="b"/>
            <a:pathLst>
              <a:path w="328930" h="328930">
                <a:moveTo>
                  <a:pt x="328499" y="328499"/>
                </a:moveTo>
                <a:lnTo>
                  <a:pt x="0" y="328499"/>
                </a:lnTo>
                <a:lnTo>
                  <a:pt x="0" y="0"/>
                </a:lnTo>
                <a:lnTo>
                  <a:pt x="328499" y="0"/>
                </a:lnTo>
                <a:lnTo>
                  <a:pt x="328499" y="328499"/>
                </a:lnTo>
                <a:close/>
              </a:path>
            </a:pathLst>
          </a:custGeom>
          <a:solidFill>
            <a:srgbClr val="D3540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97274" y="2045462"/>
            <a:ext cx="674945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4A4A4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78867" y="3438366"/>
            <a:ext cx="698626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A4A4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58B879-68BC-594D-9D36-8B8073D12E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"/>
            <a:ext cx="91440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78674" y="808610"/>
            <a:ext cx="2986657" cy="800219"/>
          </a:xfrm>
        </p:spPr>
        <p:txBody>
          <a:bodyPr lIns="0" tIns="0" rIns="0" bIns="0"/>
          <a:lstStyle>
            <a:lvl1pPr>
              <a:defRPr sz="5200" b="0" i="0">
                <a:solidFill>
                  <a:srgbClr val="D354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7851" y="810584"/>
            <a:ext cx="7600951" cy="307777"/>
          </a:xfrm>
        </p:spPr>
        <p:txBody>
          <a:bodyPr lIns="0" tIns="0" rIns="0" bIns="0"/>
          <a:lstStyle>
            <a:lvl1pPr>
              <a:defRPr sz="2000" b="0" i="0">
                <a:solidFill>
                  <a:srgbClr val="4A4A4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9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9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78674" y="808610"/>
            <a:ext cx="2986657" cy="800219"/>
          </a:xfrm>
        </p:spPr>
        <p:txBody>
          <a:bodyPr lIns="0" tIns="0" rIns="0" bIns="0"/>
          <a:lstStyle>
            <a:lvl1pPr>
              <a:defRPr sz="5200" b="0" i="0">
                <a:solidFill>
                  <a:srgbClr val="D354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13576" y="1008916"/>
            <a:ext cx="316102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A4A4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941002" y="980315"/>
            <a:ext cx="20904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4783459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4783459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78674" y="808610"/>
            <a:ext cx="2986657" cy="800219"/>
          </a:xfrm>
        </p:spPr>
        <p:txBody>
          <a:bodyPr lIns="0" tIns="0" rIns="0" bIns="0"/>
          <a:lstStyle>
            <a:lvl1pPr>
              <a:defRPr sz="5200" b="0" i="0">
                <a:solidFill>
                  <a:srgbClr val="D354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4783459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59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958D789-FDE3-1647-8244-1AD161B7C5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"/>
            <a:ext cx="91440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59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59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64C870-9638-8F4D-AD69-EDAB6B5B8C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"/>
            <a:ext cx="91440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bg>
      <p:bgPr>
        <a:solidFill>
          <a:srgbClr val="0C5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BA256CC-A3F9-C345-8A8B-A6A5167CCE41}"/>
              </a:ext>
            </a:extLst>
          </p:cNvPr>
          <p:cNvSpPr/>
          <p:nvPr userDrawn="1"/>
        </p:nvSpPr>
        <p:spPr>
          <a:xfrm>
            <a:off x="2" y="1"/>
            <a:ext cx="9167151" cy="5139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 fontAlgn="auto">
              <a:spcBef>
                <a:spcPts val="0"/>
              </a:spcBef>
              <a:spcAft>
                <a:spcPts val="0"/>
              </a:spcAft>
            </a:pPr>
            <a:endParaRPr lang="es-ES_tradnl" sz="1351" dirty="0">
              <a:solidFill>
                <a:prstClr val="white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46946A0-F7BA-B04B-8520-116CF609DFDC}"/>
              </a:ext>
            </a:extLst>
          </p:cNvPr>
          <p:cNvSpPr/>
          <p:nvPr userDrawn="1"/>
        </p:nvSpPr>
        <p:spPr>
          <a:xfrm>
            <a:off x="2" y="4340"/>
            <a:ext cx="9167151" cy="6834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 fontAlgn="auto">
              <a:spcBef>
                <a:spcPts val="0"/>
              </a:spcBef>
              <a:spcAft>
                <a:spcPts val="0"/>
              </a:spcAft>
            </a:pPr>
            <a:endParaRPr lang="es-ES_tradnl" sz="1351" dirty="0">
              <a:solidFill>
                <a:prstClr val="white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B68679-9B95-E748-A73A-AAD7AF585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885" y="1432201"/>
            <a:ext cx="6858000" cy="830997"/>
          </a:xfrm>
          <a:prstGeom prst="rect">
            <a:avLst/>
          </a:prstGeom>
        </p:spPr>
        <p:txBody>
          <a:bodyPr anchor="b"/>
          <a:lstStyle>
            <a:lvl1pPr algn="ctr">
              <a:defRPr sz="27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37496-3295-B74F-8002-676ECB97F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4885" y="2332256"/>
            <a:ext cx="6858000" cy="276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882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2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70214C2-92E8-644E-A757-C035AC4515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8401" y="5229229"/>
            <a:ext cx="2381251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4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78674" y="808609"/>
            <a:ext cx="2986657" cy="817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rgbClr val="D354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7851" y="810586"/>
            <a:ext cx="760095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A4A4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9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7F4D363-90C7-E142-A629-EACC981992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"/>
            <a:ext cx="91440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178">
        <a:defRPr>
          <a:latin typeface="+mn-lt"/>
          <a:ea typeface="+mn-ea"/>
          <a:cs typeface="+mn-cs"/>
        </a:defRPr>
      </a:lvl2pPr>
      <a:lvl3pPr marL="914354">
        <a:defRPr>
          <a:latin typeface="+mn-lt"/>
          <a:ea typeface="+mn-ea"/>
          <a:cs typeface="+mn-cs"/>
        </a:defRPr>
      </a:lvl3pPr>
      <a:lvl4pPr marL="1371532">
        <a:defRPr>
          <a:latin typeface="+mn-lt"/>
          <a:ea typeface="+mn-ea"/>
          <a:cs typeface="+mn-cs"/>
        </a:defRPr>
      </a:lvl4pPr>
      <a:lvl5pPr marL="1828709">
        <a:defRPr>
          <a:latin typeface="+mn-lt"/>
          <a:ea typeface="+mn-ea"/>
          <a:cs typeface="+mn-cs"/>
        </a:defRPr>
      </a:lvl5pPr>
      <a:lvl6pPr marL="2285886">
        <a:defRPr>
          <a:latin typeface="+mn-lt"/>
          <a:ea typeface="+mn-ea"/>
          <a:cs typeface="+mn-cs"/>
        </a:defRPr>
      </a:lvl6pPr>
      <a:lvl7pPr marL="2743062">
        <a:defRPr>
          <a:latin typeface="+mn-lt"/>
          <a:ea typeface="+mn-ea"/>
          <a:cs typeface="+mn-cs"/>
        </a:defRPr>
      </a:lvl7pPr>
      <a:lvl8pPr marL="3200240">
        <a:defRPr>
          <a:latin typeface="+mn-lt"/>
          <a:ea typeface="+mn-ea"/>
          <a:cs typeface="+mn-cs"/>
        </a:defRPr>
      </a:lvl8pPr>
      <a:lvl9pPr marL="365741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178">
        <a:defRPr>
          <a:latin typeface="+mn-lt"/>
          <a:ea typeface="+mn-ea"/>
          <a:cs typeface="+mn-cs"/>
        </a:defRPr>
      </a:lvl2pPr>
      <a:lvl3pPr marL="914354">
        <a:defRPr>
          <a:latin typeface="+mn-lt"/>
          <a:ea typeface="+mn-ea"/>
          <a:cs typeface="+mn-cs"/>
        </a:defRPr>
      </a:lvl3pPr>
      <a:lvl4pPr marL="1371532">
        <a:defRPr>
          <a:latin typeface="+mn-lt"/>
          <a:ea typeface="+mn-ea"/>
          <a:cs typeface="+mn-cs"/>
        </a:defRPr>
      </a:lvl4pPr>
      <a:lvl5pPr marL="1828709">
        <a:defRPr>
          <a:latin typeface="+mn-lt"/>
          <a:ea typeface="+mn-ea"/>
          <a:cs typeface="+mn-cs"/>
        </a:defRPr>
      </a:lvl5pPr>
      <a:lvl6pPr marL="2285886">
        <a:defRPr>
          <a:latin typeface="+mn-lt"/>
          <a:ea typeface="+mn-ea"/>
          <a:cs typeface="+mn-cs"/>
        </a:defRPr>
      </a:lvl6pPr>
      <a:lvl7pPr marL="2743062">
        <a:defRPr>
          <a:latin typeface="+mn-lt"/>
          <a:ea typeface="+mn-ea"/>
          <a:cs typeface="+mn-cs"/>
        </a:defRPr>
      </a:lvl7pPr>
      <a:lvl8pPr marL="3200240">
        <a:defRPr>
          <a:latin typeface="+mn-lt"/>
          <a:ea typeface="+mn-ea"/>
          <a:cs typeface="+mn-cs"/>
        </a:defRPr>
      </a:lvl8pPr>
      <a:lvl9pPr marL="3657418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apis.com/books/v1/volumes?q=intitle:%22clave" TargetMode="Externa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.angular.io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hyperlink" Target="https://ng-bootstrap.github.io/#/home" TargetMode="Externa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li.angular.io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vuejs.org/" TargetMode="External"/><Relationship Id="rId3" Type="http://schemas.openxmlformats.org/officeDocument/2006/relationships/image" Target="../media/image4.jpg"/><Relationship Id="rId7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mberjs.com/" TargetMode="External"/><Relationship Id="rId5" Type="http://schemas.openxmlformats.org/officeDocument/2006/relationships/hyperlink" Target="http://backbonejs.org/" TargetMode="External"/><Relationship Id="rId4" Type="http://schemas.openxmlformats.org/officeDocument/2006/relationships/image" Target="../media/image5.jpg"/><Relationship Id="rId9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reactivex.io/" TargetMode="Externa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-rxjsdocs.firebaseapp.com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ngularjs.org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6FCBF-4015-AF44-BF51-9D7EC3C0A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885" y="1428752"/>
            <a:ext cx="6858000" cy="1661993"/>
          </a:xfrm>
        </p:spPr>
        <p:txBody>
          <a:bodyPr/>
          <a:lstStyle/>
          <a:p>
            <a:r>
              <a:rPr lang="es-ES_tradnl" dirty="0"/>
              <a:t>SUBDIRECCIÓN GENERAL </a:t>
            </a:r>
            <a:br>
              <a:rPr lang="es-ES_tradnl" dirty="0"/>
            </a:br>
            <a:r>
              <a:rPr lang="es-ES_tradnl" dirty="0"/>
              <a:t>TECNOLOGIAS DE LA INFORMACIÓN Y COMUNICACIONES</a:t>
            </a:r>
            <a:br>
              <a:rPr lang="es-ES_tradnl" dirty="0"/>
            </a:br>
            <a:endParaRPr lang="es-ES_tradn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563087-0603-E441-8C44-85F1B5B75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166" y="3159798"/>
            <a:ext cx="5143500" cy="1985159"/>
          </a:xfrm>
        </p:spPr>
        <p:txBody>
          <a:bodyPr/>
          <a:lstStyle/>
          <a:p>
            <a:r>
              <a:rPr lang="es-ES_tradnl" dirty="0"/>
              <a:t>Difusión Limitada</a:t>
            </a:r>
          </a:p>
          <a:p>
            <a:endParaRPr lang="es-ES_tradnl" sz="1200" dirty="0"/>
          </a:p>
          <a:p>
            <a:r>
              <a:rPr lang="es-ES_tradnl" sz="2700" b="1" dirty="0"/>
              <a:t>Angular</a:t>
            </a:r>
          </a:p>
          <a:p>
            <a:r>
              <a:rPr lang="es-ES_tradnl" dirty="0"/>
              <a:t>Mayo 2020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08502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38404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Evolución: </a:t>
            </a:r>
            <a:r>
              <a:rPr sz="2700" spc="-20" dirty="0">
                <a:solidFill>
                  <a:srgbClr val="4A4A4A"/>
                </a:solidFill>
              </a:rPr>
              <a:t>Angular </a:t>
            </a:r>
            <a:r>
              <a:rPr sz="2700" spc="-5" dirty="0">
                <a:solidFill>
                  <a:srgbClr val="4A4A4A"/>
                </a:solidFill>
              </a:rPr>
              <a:t>2,4,...</a:t>
            </a:r>
            <a:r>
              <a:rPr sz="2700" spc="-65" dirty="0">
                <a:solidFill>
                  <a:srgbClr val="4A4A4A"/>
                </a:solidFill>
              </a:rPr>
              <a:t> </a:t>
            </a:r>
            <a:r>
              <a:rPr sz="2700" spc="11" dirty="0">
                <a:solidFill>
                  <a:srgbClr val="4A4A4A"/>
                </a:solidFill>
              </a:rPr>
              <a:t>6.x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1103657" y="1717675"/>
            <a:ext cx="7011671" cy="3089948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25104" indent="-313039">
              <a:spcBef>
                <a:spcPts val="3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spc="-5" dirty="0">
                <a:latin typeface="Arial"/>
                <a:cs typeface="Arial"/>
              </a:rPr>
              <a:t>Am</a:t>
            </a:r>
            <a:r>
              <a:rPr sz="1600" spc="-5" dirty="0" err="1">
                <a:latin typeface="Arial"/>
                <a:cs typeface="Arial"/>
              </a:rPr>
              <a:t>plía</a:t>
            </a:r>
            <a:r>
              <a:rPr sz="1600" spc="-5" dirty="0">
                <a:latin typeface="Arial"/>
                <a:cs typeface="Arial"/>
              </a:rPr>
              <a:t> el </a:t>
            </a:r>
            <a:r>
              <a:rPr sz="1600" dirty="0">
                <a:latin typeface="Arial"/>
                <a:cs typeface="Arial"/>
              </a:rPr>
              <a:t>modelo </a:t>
            </a:r>
            <a:r>
              <a:rPr sz="1600" spc="-5" dirty="0">
                <a:latin typeface="Arial"/>
                <a:cs typeface="Arial"/>
              </a:rPr>
              <a:t>de </a:t>
            </a:r>
            <a:r>
              <a:rPr sz="1600" b="1" spc="-5" dirty="0">
                <a:latin typeface="Arial"/>
                <a:cs typeface="Arial"/>
              </a:rPr>
              <a:t>extender </a:t>
            </a:r>
            <a:r>
              <a:rPr sz="1600" spc="-5" dirty="0">
                <a:latin typeface="Arial"/>
                <a:cs typeface="Arial"/>
              </a:rPr>
              <a:t>las funcionalidades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HTML</a:t>
            </a:r>
            <a:endParaRPr sz="1600" dirty="0">
              <a:latin typeface="Arial"/>
              <a:cs typeface="Arial"/>
            </a:endParaRPr>
          </a:p>
          <a:p>
            <a:pPr marL="325104">
              <a:spcBef>
                <a:spcPts val="255"/>
              </a:spcBef>
            </a:pPr>
            <a:r>
              <a:rPr sz="1600" spc="-5" dirty="0">
                <a:latin typeface="Arial"/>
                <a:cs typeface="Arial"/>
              </a:rPr>
              <a:t>empleando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componentes</a:t>
            </a:r>
            <a:endParaRPr sz="1600" dirty="0">
              <a:latin typeface="Arial"/>
              <a:cs typeface="Arial"/>
            </a:endParaRPr>
          </a:p>
          <a:p>
            <a:pPr marL="782280" lvl="1" indent="-313039">
              <a:spcBef>
                <a:spcPts val="255"/>
              </a:spcBef>
              <a:buSzPct val="68750"/>
              <a:buChar char="○"/>
              <a:tabLst>
                <a:tab pos="782280" algn="l"/>
                <a:tab pos="782915" algn="l"/>
              </a:tabLst>
            </a:pPr>
            <a:r>
              <a:rPr sz="1600" spc="-5" dirty="0">
                <a:latin typeface="Arial"/>
                <a:cs typeface="Arial"/>
              </a:rPr>
              <a:t>Árboles de </a:t>
            </a:r>
            <a:r>
              <a:rPr sz="1600" dirty="0">
                <a:latin typeface="Arial"/>
                <a:cs typeface="Arial"/>
              </a:rPr>
              <a:t>componentes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Web</a:t>
            </a:r>
            <a:endParaRPr sz="1600" dirty="0">
              <a:latin typeface="Arial"/>
              <a:cs typeface="Arial"/>
            </a:endParaRPr>
          </a:p>
          <a:p>
            <a:pPr marL="782280" lvl="1" indent="-313039">
              <a:spcBef>
                <a:spcPts val="255"/>
              </a:spcBef>
              <a:buSzPct val="68750"/>
              <a:buChar char="○"/>
              <a:tabLst>
                <a:tab pos="782280" algn="l"/>
                <a:tab pos="782915" algn="l"/>
              </a:tabLst>
            </a:pPr>
            <a:r>
              <a:rPr sz="1600" spc="-5" dirty="0">
                <a:latin typeface="Arial"/>
                <a:cs typeface="Arial"/>
              </a:rPr>
              <a:t>Interconexiones entre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ellos</a:t>
            </a:r>
            <a:endParaRPr sz="1600" dirty="0">
              <a:latin typeface="Arial"/>
              <a:cs typeface="Arial"/>
            </a:endParaRPr>
          </a:p>
          <a:p>
            <a:pPr marL="782280" lvl="1" indent="-313039">
              <a:spcBef>
                <a:spcPts val="255"/>
              </a:spcBef>
              <a:buSzPct val="68750"/>
              <a:buChar char="○"/>
              <a:tabLst>
                <a:tab pos="782280" algn="l"/>
                <a:tab pos="782915" algn="l"/>
              </a:tabLst>
            </a:pPr>
            <a:r>
              <a:rPr sz="1600" spc="-5" dirty="0">
                <a:latin typeface="Arial"/>
                <a:cs typeface="Arial"/>
              </a:rPr>
              <a:t>Cada uno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propia interface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I/O</a:t>
            </a:r>
            <a:endParaRPr sz="1600" dirty="0">
              <a:latin typeface="Arial"/>
              <a:cs typeface="Arial"/>
            </a:endParaRPr>
          </a:p>
          <a:p>
            <a:pPr marL="782280" lvl="1" indent="-313039">
              <a:spcBef>
                <a:spcPts val="255"/>
              </a:spcBef>
              <a:buSzPct val="68750"/>
              <a:buChar char="○"/>
              <a:tabLst>
                <a:tab pos="782280" algn="l"/>
                <a:tab pos="782915" algn="l"/>
              </a:tabLst>
            </a:pPr>
            <a:r>
              <a:rPr sz="1600" spc="-5" dirty="0">
                <a:latin typeface="Arial"/>
                <a:cs typeface="Arial"/>
              </a:rPr>
              <a:t>Inyección de dependencias totalmente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renovado</a:t>
            </a: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dirty="0">
                <a:latin typeface="Arial"/>
                <a:cs typeface="Arial"/>
              </a:rPr>
              <a:t>C</a:t>
            </a:r>
            <a:r>
              <a:rPr sz="1600" dirty="0">
                <a:latin typeface="Arial"/>
                <a:cs typeface="Arial"/>
              </a:rPr>
              <a:t>on </a:t>
            </a:r>
            <a:r>
              <a:rPr sz="1600" spc="-5" dirty="0">
                <a:latin typeface="Arial"/>
                <a:cs typeface="Arial"/>
              </a:rPr>
              <a:t>ello </a:t>
            </a:r>
            <a:r>
              <a:rPr sz="1600" dirty="0">
                <a:latin typeface="Arial"/>
                <a:cs typeface="Arial"/>
              </a:rPr>
              <a:t>se modifica </a:t>
            </a:r>
            <a:r>
              <a:rPr sz="1600" spc="-5" dirty="0">
                <a:latin typeface="Arial"/>
                <a:cs typeface="Arial"/>
              </a:rPr>
              <a:t>la forma de emplear el patrón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arquitectónico</a:t>
            </a:r>
            <a:endParaRPr sz="1600" dirty="0">
              <a:latin typeface="Arial"/>
              <a:cs typeface="Arial"/>
            </a:endParaRPr>
          </a:p>
          <a:p>
            <a:pPr marL="325104" marR="1530274" indent="55877">
              <a:lnSpc>
                <a:spcPct val="113300"/>
              </a:lnSpc>
            </a:pPr>
            <a:r>
              <a:rPr sz="1600" b="1" dirty="0">
                <a:latin typeface="Arial"/>
                <a:cs typeface="Arial"/>
              </a:rPr>
              <a:t>MVC </a:t>
            </a:r>
            <a:r>
              <a:rPr sz="1600" dirty="0">
                <a:latin typeface="Arial"/>
                <a:cs typeface="Arial"/>
              </a:rPr>
              <a:t>(Modelo, </a:t>
            </a:r>
            <a:r>
              <a:rPr sz="1600" spc="-5" dirty="0">
                <a:latin typeface="Arial"/>
                <a:cs typeface="Arial"/>
              </a:rPr>
              <a:t>Vista, Controlador) </a:t>
            </a:r>
            <a:r>
              <a:rPr sz="1600" dirty="0">
                <a:latin typeface="Arial"/>
                <a:cs typeface="Arial"/>
              </a:rPr>
              <a:t>o similares  (estrictamente sería MV* o MVW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(Model-View-Whatever</a:t>
            </a:r>
            <a:r>
              <a:rPr sz="1600" spc="-5" dirty="0"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marL="325104" marR="5080" indent="-313039">
              <a:lnSpc>
                <a:spcPct val="113300"/>
              </a:lnSpc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dirty="0">
                <a:latin typeface="Arial"/>
                <a:cs typeface="Arial"/>
              </a:rPr>
              <a:t>S</a:t>
            </a:r>
            <a:r>
              <a:rPr sz="1600" dirty="0" err="1">
                <a:latin typeface="Arial"/>
                <a:cs typeface="Arial"/>
              </a:rPr>
              <a:t>igue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estando especialmente orientado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la </a:t>
            </a:r>
            <a:r>
              <a:rPr sz="1600" dirty="0">
                <a:latin typeface="Arial"/>
                <a:cs typeface="Arial"/>
              </a:rPr>
              <a:t>creación </a:t>
            </a:r>
            <a:r>
              <a:rPr sz="1600" spc="-5" dirty="0">
                <a:latin typeface="Arial"/>
                <a:cs typeface="Arial"/>
              </a:rPr>
              <a:t>de aplicaciones </a:t>
            </a:r>
            <a:r>
              <a:rPr sz="1600" b="1" spc="-5" dirty="0">
                <a:latin typeface="Arial"/>
                <a:cs typeface="Arial"/>
              </a:rPr>
              <a:t>SPA  (</a:t>
            </a:r>
            <a:r>
              <a:rPr sz="1600" b="1" i="1" spc="-5" dirty="0">
                <a:latin typeface="Arial"/>
                <a:cs typeface="Arial"/>
              </a:rPr>
              <a:t>Single-Page</a:t>
            </a:r>
            <a:r>
              <a:rPr sz="1600" b="1" i="1" spc="-11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Applications</a:t>
            </a:r>
            <a:r>
              <a:rPr sz="1600" b="1" spc="-5" dirty="0">
                <a:latin typeface="Arial"/>
                <a:cs typeface="Arial"/>
              </a:rPr>
              <a:t>)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3425" y="1256082"/>
            <a:ext cx="1332899" cy="133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94767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Pruebas: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spc="11" dirty="0">
                <a:solidFill>
                  <a:srgbClr val="4A4A4A"/>
                </a:solidFill>
              </a:rPr>
              <a:t>ejecución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2" y="808561"/>
            <a:ext cx="7172325" cy="2764988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359394">
              <a:lnSpc>
                <a:spcPts val="2851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Del arranque de </a:t>
            </a:r>
            <a:r>
              <a:rPr sz="2400" i="1" spc="-5" dirty="0">
                <a:latin typeface="Arial"/>
                <a:cs typeface="Arial"/>
              </a:rPr>
              <a:t>Karma </a:t>
            </a:r>
            <a:r>
              <a:rPr sz="2400" dirty="0">
                <a:latin typeface="Arial"/>
                <a:cs typeface="Arial"/>
              </a:rPr>
              <a:t>y </a:t>
            </a:r>
            <a:r>
              <a:rPr sz="2400" i="1" spc="-5" dirty="0">
                <a:latin typeface="Arial"/>
                <a:cs typeface="Arial"/>
              </a:rPr>
              <a:t>Protractor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ocupan los  </a:t>
            </a:r>
            <a:r>
              <a:rPr sz="2400" dirty="0">
                <a:latin typeface="Arial"/>
                <a:cs typeface="Arial"/>
              </a:rPr>
              <a:t>comandos (scripts)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npm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2351">
              <a:latin typeface="Arial"/>
              <a:cs typeface="Arial"/>
            </a:endParaRPr>
          </a:p>
          <a:p>
            <a:pPr marL="469876" indent="-412730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400" i="1" spc="-5" dirty="0">
                <a:latin typeface="Arial"/>
                <a:cs typeface="Arial"/>
              </a:rPr>
              <a:t>Karma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ocupa el </a:t>
            </a:r>
            <a:r>
              <a:rPr sz="2400" dirty="0">
                <a:latin typeface="Arial"/>
                <a:cs typeface="Arial"/>
              </a:rPr>
              <a:t>comando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npm</a:t>
            </a:r>
            <a:r>
              <a:rPr sz="2400" b="1" spc="-3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test</a:t>
            </a:r>
            <a:endParaRPr sz="2400">
              <a:latin typeface="Arial"/>
              <a:cs typeface="Arial"/>
            </a:endParaRPr>
          </a:p>
          <a:p>
            <a:pPr marL="469876">
              <a:spcBef>
                <a:spcPts val="420"/>
              </a:spcBef>
            </a:pPr>
            <a:r>
              <a:rPr sz="2400" dirty="0">
                <a:latin typeface="Arial"/>
                <a:cs typeface="Arial"/>
              </a:rPr>
              <a:t>(se </a:t>
            </a:r>
            <a:r>
              <a:rPr sz="2400" spc="-5" dirty="0">
                <a:latin typeface="Arial"/>
                <a:cs typeface="Arial"/>
              </a:rPr>
              <a:t>ejecuta directamente igual que npm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start)</a:t>
            </a:r>
            <a:endParaRPr sz="2400">
              <a:latin typeface="Arial"/>
              <a:cs typeface="Arial"/>
            </a:endParaRPr>
          </a:p>
          <a:p>
            <a:pPr marL="469876" indent="-412730">
              <a:spcBef>
                <a:spcPts val="420"/>
              </a:spcBef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400" i="1" spc="-5" dirty="0">
                <a:latin typeface="Arial"/>
                <a:cs typeface="Arial"/>
              </a:rPr>
              <a:t>Protractor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inicia </a:t>
            </a:r>
            <a:r>
              <a:rPr sz="2400" dirty="0">
                <a:latin typeface="Arial"/>
                <a:cs typeface="Arial"/>
              </a:rPr>
              <a:t>con </a:t>
            </a:r>
            <a:r>
              <a:rPr sz="2400" spc="-5" dirty="0">
                <a:latin typeface="Arial"/>
                <a:cs typeface="Arial"/>
              </a:rPr>
              <a:t>el </a:t>
            </a:r>
            <a:r>
              <a:rPr sz="2400" dirty="0">
                <a:latin typeface="Arial"/>
                <a:cs typeface="Arial"/>
              </a:rPr>
              <a:t>comando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e2e,</a:t>
            </a:r>
            <a:endParaRPr sz="2400">
              <a:latin typeface="Arial"/>
              <a:cs typeface="Arial"/>
            </a:endParaRPr>
          </a:p>
          <a:p>
            <a:pPr marL="469876">
              <a:spcBef>
                <a:spcPts val="420"/>
              </a:spcBef>
            </a:pPr>
            <a:r>
              <a:rPr sz="2400" spc="-5" dirty="0">
                <a:latin typeface="Arial"/>
                <a:cs typeface="Arial"/>
              </a:rPr>
              <a:t>que al no </a:t>
            </a:r>
            <a:r>
              <a:rPr sz="2400" dirty="0">
                <a:latin typeface="Arial"/>
                <a:cs typeface="Arial"/>
              </a:rPr>
              <a:t>ser </a:t>
            </a:r>
            <a:r>
              <a:rPr sz="2400" spc="-5" dirty="0">
                <a:latin typeface="Arial"/>
                <a:cs typeface="Arial"/>
              </a:rPr>
              <a:t>estándar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inicia </a:t>
            </a:r>
            <a:r>
              <a:rPr sz="2400" dirty="0">
                <a:latin typeface="Arial"/>
                <a:cs typeface="Arial"/>
              </a:rPr>
              <a:t>con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npm run</a:t>
            </a:r>
            <a:r>
              <a:rPr sz="2400" b="1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e2e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94767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Pruebas: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spc="11" dirty="0">
                <a:solidFill>
                  <a:srgbClr val="4A4A4A"/>
                </a:solidFill>
              </a:rPr>
              <a:t>ejecución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2" y="808561"/>
            <a:ext cx="7172325" cy="2764988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359394">
              <a:lnSpc>
                <a:spcPts val="2851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Del arranque de </a:t>
            </a:r>
            <a:r>
              <a:rPr sz="2400" i="1" spc="-5" dirty="0">
                <a:latin typeface="Arial"/>
                <a:cs typeface="Arial"/>
              </a:rPr>
              <a:t>Karma </a:t>
            </a:r>
            <a:r>
              <a:rPr sz="2400" dirty="0">
                <a:latin typeface="Arial"/>
                <a:cs typeface="Arial"/>
              </a:rPr>
              <a:t>y </a:t>
            </a:r>
            <a:r>
              <a:rPr sz="2400" i="1" spc="-5" dirty="0">
                <a:latin typeface="Arial"/>
                <a:cs typeface="Arial"/>
              </a:rPr>
              <a:t>Protractor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ocupan los  </a:t>
            </a:r>
            <a:r>
              <a:rPr sz="2400" dirty="0">
                <a:latin typeface="Arial"/>
                <a:cs typeface="Arial"/>
              </a:rPr>
              <a:t>comandos (scripts) </a:t>
            </a:r>
            <a:r>
              <a:rPr sz="2400" spc="-5" dirty="0">
                <a:latin typeface="Arial"/>
                <a:cs typeface="Arial"/>
              </a:rPr>
              <a:t>de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npm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2351">
              <a:latin typeface="Arial"/>
              <a:cs typeface="Arial"/>
            </a:endParaRPr>
          </a:p>
          <a:p>
            <a:pPr marL="469876" indent="-412730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400" i="1" spc="-5" dirty="0">
                <a:latin typeface="Arial"/>
                <a:cs typeface="Arial"/>
              </a:rPr>
              <a:t>Karma</a:t>
            </a:r>
            <a:r>
              <a:rPr sz="2400" spc="-5" dirty="0">
                <a:latin typeface="Arial"/>
                <a:cs typeface="Arial"/>
              </a:rPr>
              <a:t>: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ocupa el </a:t>
            </a:r>
            <a:r>
              <a:rPr sz="2400" dirty="0">
                <a:latin typeface="Arial"/>
                <a:cs typeface="Arial"/>
              </a:rPr>
              <a:t>comando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npm</a:t>
            </a:r>
            <a:r>
              <a:rPr sz="2400" b="1" spc="-31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test</a:t>
            </a:r>
            <a:endParaRPr sz="2400">
              <a:latin typeface="Arial"/>
              <a:cs typeface="Arial"/>
            </a:endParaRPr>
          </a:p>
          <a:p>
            <a:pPr marL="469876">
              <a:spcBef>
                <a:spcPts val="420"/>
              </a:spcBef>
            </a:pPr>
            <a:r>
              <a:rPr sz="2400" dirty="0">
                <a:latin typeface="Arial"/>
                <a:cs typeface="Arial"/>
              </a:rPr>
              <a:t>(se </a:t>
            </a:r>
            <a:r>
              <a:rPr sz="2400" spc="-5" dirty="0">
                <a:latin typeface="Arial"/>
                <a:cs typeface="Arial"/>
              </a:rPr>
              <a:t>ejecuta directamente igual que npm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start)</a:t>
            </a:r>
            <a:endParaRPr sz="2400">
              <a:latin typeface="Arial"/>
              <a:cs typeface="Arial"/>
            </a:endParaRPr>
          </a:p>
          <a:p>
            <a:pPr marL="469876" indent="-412730">
              <a:spcBef>
                <a:spcPts val="420"/>
              </a:spcBef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400" i="1" spc="-5" dirty="0">
                <a:latin typeface="Arial"/>
                <a:cs typeface="Arial"/>
              </a:rPr>
              <a:t>Protractor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inicia </a:t>
            </a:r>
            <a:r>
              <a:rPr sz="2400" dirty="0">
                <a:latin typeface="Arial"/>
                <a:cs typeface="Arial"/>
              </a:rPr>
              <a:t>con </a:t>
            </a:r>
            <a:r>
              <a:rPr sz="2400" spc="-5" dirty="0">
                <a:latin typeface="Arial"/>
                <a:cs typeface="Arial"/>
              </a:rPr>
              <a:t>el </a:t>
            </a:r>
            <a:r>
              <a:rPr sz="2400" dirty="0">
                <a:latin typeface="Arial"/>
                <a:cs typeface="Arial"/>
              </a:rPr>
              <a:t>comando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e2e,</a:t>
            </a:r>
            <a:endParaRPr sz="2400">
              <a:latin typeface="Arial"/>
              <a:cs typeface="Arial"/>
            </a:endParaRPr>
          </a:p>
          <a:p>
            <a:pPr marL="469876">
              <a:spcBef>
                <a:spcPts val="420"/>
              </a:spcBef>
            </a:pPr>
            <a:r>
              <a:rPr sz="2400" spc="-5" dirty="0">
                <a:latin typeface="Arial"/>
                <a:cs typeface="Arial"/>
              </a:rPr>
              <a:t>que al no </a:t>
            </a:r>
            <a:r>
              <a:rPr sz="2400" dirty="0">
                <a:latin typeface="Arial"/>
                <a:cs typeface="Arial"/>
              </a:rPr>
              <a:t>ser </a:t>
            </a:r>
            <a:r>
              <a:rPr sz="2400" spc="-5" dirty="0">
                <a:latin typeface="Arial"/>
                <a:cs typeface="Arial"/>
              </a:rPr>
              <a:t>estándar </a:t>
            </a:r>
            <a:r>
              <a:rPr sz="2400" dirty="0">
                <a:latin typeface="Arial"/>
                <a:cs typeface="Arial"/>
              </a:rPr>
              <a:t>se </a:t>
            </a:r>
            <a:r>
              <a:rPr sz="2400" spc="-5" dirty="0">
                <a:latin typeface="Arial"/>
                <a:cs typeface="Arial"/>
              </a:rPr>
              <a:t>inicia </a:t>
            </a:r>
            <a:r>
              <a:rPr sz="2400" dirty="0">
                <a:latin typeface="Arial"/>
                <a:cs typeface="Arial"/>
              </a:rPr>
              <a:t>con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npm run</a:t>
            </a:r>
            <a:r>
              <a:rPr sz="2400" b="1" spc="-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e2e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444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94767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70" y="1428751"/>
            <a:ext cx="8174831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359394">
              <a:lnSpc>
                <a:spcPts val="2851"/>
              </a:lnSpc>
              <a:spcBef>
                <a:spcPts val="220"/>
              </a:spcBef>
            </a:pPr>
            <a:r>
              <a:rPr lang="es-ES" sz="2400" spc="120" dirty="0">
                <a:cs typeface="Calibri"/>
              </a:rPr>
              <a:t>Ejecución </a:t>
            </a:r>
            <a:r>
              <a:rPr lang="es-ES" sz="2400" spc="145" dirty="0">
                <a:cs typeface="Calibri"/>
              </a:rPr>
              <a:t>de </a:t>
            </a:r>
            <a:r>
              <a:rPr lang="es-ES" sz="2400" spc="100" dirty="0">
                <a:cs typeface="Calibri"/>
              </a:rPr>
              <a:t>los </a:t>
            </a:r>
            <a:r>
              <a:rPr lang="es-ES" sz="2400" spc="25" dirty="0">
                <a:cs typeface="Calibri"/>
              </a:rPr>
              <a:t>test </a:t>
            </a:r>
            <a:r>
              <a:rPr lang="es-ES" sz="2400" spc="204" dirty="0">
                <a:cs typeface="Calibri"/>
              </a:rPr>
              <a:t>básicos  </a:t>
            </a:r>
            <a:r>
              <a:rPr lang="es-ES" sz="2400" spc="51" dirty="0">
                <a:cs typeface="Calibri"/>
              </a:rPr>
              <a:t>definidos </a:t>
            </a:r>
            <a:r>
              <a:rPr lang="es-ES" sz="2400" spc="55" dirty="0">
                <a:cs typeface="Calibri"/>
              </a:rPr>
              <a:t>por </a:t>
            </a:r>
            <a:r>
              <a:rPr lang="es-ES" sz="2400" spc="65" dirty="0">
                <a:cs typeface="Calibri"/>
              </a:rPr>
              <a:t>Angular</a:t>
            </a:r>
            <a:r>
              <a:rPr lang="es-ES" sz="2400" spc="500" dirty="0">
                <a:cs typeface="Calibri"/>
              </a:rPr>
              <a:t> </a:t>
            </a:r>
            <a:r>
              <a:rPr lang="es-ES" sz="2400" spc="360" dirty="0">
                <a:cs typeface="Calibri"/>
              </a:rPr>
              <a:t>CLI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98A511-A1D0-8D4B-8678-ABC18A6515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40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3877" y="2045461"/>
            <a:ext cx="352297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22268" algn="l"/>
              </a:tabLst>
            </a:pPr>
            <a:r>
              <a:rPr sz="3600" spc="-5" dirty="0">
                <a:solidFill>
                  <a:srgbClr val="4A4A4A"/>
                </a:solidFill>
                <a:latin typeface="Arial"/>
                <a:cs typeface="Arial"/>
              </a:rPr>
              <a:t>3.	</a:t>
            </a:r>
            <a:r>
              <a:rPr sz="3600" spc="25" dirty="0">
                <a:solidFill>
                  <a:srgbClr val="4A4A4A"/>
                </a:solidFill>
                <a:latin typeface="Arial"/>
                <a:cs typeface="Arial"/>
              </a:rPr>
              <a:t>Componentes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1202" y="3257551"/>
            <a:ext cx="3597911" cy="125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591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Componentes,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directivas y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pipes  </a:t>
            </a:r>
            <a:endParaRPr lang="es-ES" sz="2000" spc="60" dirty="0">
              <a:solidFill>
                <a:srgbClr val="4A4A4A"/>
              </a:solidFill>
              <a:latin typeface="Calibri"/>
              <a:cs typeface="Calibri"/>
            </a:endParaRPr>
          </a:p>
          <a:p>
            <a:pPr marL="355591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2000" spc="25" dirty="0">
                <a:solidFill>
                  <a:srgbClr val="4A4A4A"/>
                </a:solidFill>
                <a:cs typeface="Calibri"/>
              </a:rPr>
              <a:t>Modelos de datos.  Formularios. Validación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1" y="2495550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43" marR="5080" indent="-626079">
              <a:lnSpc>
                <a:spcPts val="2851"/>
              </a:lnSpc>
              <a:spcBef>
                <a:spcPts val="220"/>
              </a:spcBef>
              <a:tabLst>
                <a:tab pos="3929818" algn="l"/>
              </a:tabLst>
            </a:pPr>
            <a:r>
              <a:rPr lang="es-ES" sz="2400" spc="-20" dirty="0">
                <a:solidFill>
                  <a:srgbClr val="4A4A4A"/>
                </a:solidFill>
              </a:rPr>
              <a:t>3.a. </a:t>
            </a:r>
            <a:r>
              <a:rPr lang="es-ES" sz="2400" spc="11" dirty="0">
                <a:solidFill>
                  <a:srgbClr val="4A4A4A"/>
                </a:solidFill>
              </a:rPr>
              <a:t>Componentes, directivas </a:t>
            </a:r>
            <a:r>
              <a:rPr lang="es-ES" sz="2400" dirty="0">
                <a:solidFill>
                  <a:srgbClr val="4A4A4A"/>
                </a:solidFill>
              </a:rPr>
              <a:t>y</a:t>
            </a:r>
            <a:r>
              <a:rPr lang="es-ES" sz="2400" spc="-31" dirty="0">
                <a:solidFill>
                  <a:srgbClr val="4A4A4A"/>
                </a:solidFill>
              </a:rPr>
              <a:t> </a:t>
            </a:r>
            <a:r>
              <a:rPr lang="es-ES" sz="2400" spc="20" dirty="0">
                <a:solidFill>
                  <a:srgbClr val="4A4A4A"/>
                </a:solidFill>
              </a:rPr>
              <a:t>pipes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83813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25501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5" dirty="0">
                <a:solidFill>
                  <a:srgbClr val="4A4A4A"/>
                </a:solidFill>
              </a:rPr>
              <a:t>Plantillas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spc="-45" dirty="0">
                <a:solidFill>
                  <a:srgbClr val="4A4A4A"/>
                </a:solidFill>
              </a:rPr>
              <a:t>(Templates)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62002" y="1123950"/>
            <a:ext cx="7607935" cy="3075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marR="1099766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dirty="0">
                <a:solidFill>
                  <a:srgbClr val="4A4A4A"/>
                </a:solidFill>
                <a:latin typeface="Calibri"/>
                <a:cs typeface="Calibri"/>
              </a:rPr>
              <a:t>P</a:t>
            </a:r>
            <a:r>
              <a:rPr sz="2000" dirty="0" err="1">
                <a:solidFill>
                  <a:srgbClr val="4A4A4A"/>
                </a:solidFill>
                <a:latin typeface="Calibri"/>
                <a:cs typeface="Calibri"/>
              </a:rPr>
              <a:t>ermiten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definir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b="1" spc="-20" dirty="0">
                <a:solidFill>
                  <a:srgbClr val="4A4A4A"/>
                </a:solidFill>
                <a:latin typeface="Arial"/>
                <a:cs typeface="Arial"/>
              </a:rPr>
              <a:t>vista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función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información del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15" marR="5080" indent="-382252">
              <a:spcBef>
                <a:spcPts val="5"/>
              </a:spcBef>
              <a:buFont typeface="Arial"/>
              <a:buChar char="●"/>
              <a:tabLst>
                <a:tab pos="394315" algn="l"/>
                <a:tab pos="394951" algn="l"/>
                <a:tab pos="3309455" algn="l"/>
              </a:tabLst>
            </a:pPr>
            <a:r>
              <a:rPr lang="es-ES" sz="2000" spc="20" dirty="0">
                <a:solidFill>
                  <a:srgbClr val="4A4A4A"/>
                </a:solidFill>
                <a:latin typeface="Calibri"/>
                <a:cs typeface="Calibri"/>
              </a:rPr>
              <a:t>R</a:t>
            </a:r>
            <a:r>
              <a:rPr sz="2000" spc="20" dirty="0" err="1">
                <a:solidFill>
                  <a:srgbClr val="4A4A4A"/>
                </a:solidFill>
                <a:latin typeface="Calibri"/>
                <a:cs typeface="Calibri"/>
              </a:rPr>
              <a:t>epresentan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b="1" spc="-11" dirty="0">
                <a:solidFill>
                  <a:srgbClr val="4A4A4A"/>
                </a:solidFill>
                <a:latin typeface="Arial"/>
                <a:cs typeface="Arial"/>
              </a:rPr>
              <a:t>desarrollo </a:t>
            </a:r>
            <a:r>
              <a:rPr sz="2000" b="1" spc="-5" dirty="0">
                <a:solidFill>
                  <a:srgbClr val="4A4A4A"/>
                </a:solidFill>
                <a:latin typeface="Arial"/>
                <a:cs typeface="Arial"/>
              </a:rPr>
              <a:t>declarativo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Angular,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expandir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características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 HTML,	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añadiéndole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funcionalidades sin 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necesidad 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escribir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código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JavaScript,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sería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desarrollo 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imperativo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15" marR="384792" indent="-382252">
              <a:spcBef>
                <a:spcPts val="5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puede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ver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forma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agregar </a:t>
            </a:r>
            <a:r>
              <a:rPr sz="2000" b="1" spc="-20" dirty="0">
                <a:solidFill>
                  <a:srgbClr val="4A4A4A"/>
                </a:solidFill>
                <a:latin typeface="Arial"/>
                <a:cs typeface="Arial"/>
              </a:rPr>
              <a:t>valor </a:t>
            </a:r>
            <a:r>
              <a:rPr sz="2000" b="1" spc="5" dirty="0">
                <a:solidFill>
                  <a:srgbClr val="4A4A4A"/>
                </a:solidFill>
                <a:latin typeface="Arial"/>
                <a:cs typeface="Arial"/>
              </a:rPr>
              <a:t>semántic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o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HTML.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334264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Lenguaje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2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plantillas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838201" y="1123950"/>
            <a:ext cx="7524115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dirty="0">
                <a:solidFill>
                  <a:srgbClr val="660000"/>
                </a:solidFill>
                <a:latin typeface="Arial"/>
                <a:cs typeface="Arial"/>
              </a:rPr>
              <a:t>[]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asignar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b="1" spc="-11" dirty="0">
                <a:solidFill>
                  <a:srgbClr val="4A4A4A"/>
                </a:solidFill>
                <a:latin typeface="Arial"/>
                <a:cs typeface="Arial"/>
              </a:rPr>
              <a:t>variable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</a:t>
            </a:r>
            <a:r>
              <a:rPr sz="2000" spc="459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cualquier</a:t>
            </a:r>
            <a:endParaRPr sz="2000" dirty="0">
              <a:latin typeface="Calibri"/>
              <a:cs typeface="Calibri"/>
            </a:endParaRPr>
          </a:p>
          <a:p>
            <a:pPr marL="494641"/>
            <a:r>
              <a:rPr sz="2000" b="1" dirty="0">
                <a:solidFill>
                  <a:srgbClr val="4A4A4A"/>
                </a:solidFill>
                <a:latin typeface="Arial"/>
                <a:cs typeface="Arial"/>
              </a:rPr>
              <a:t>atributo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(realmente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propiedades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</a:t>
            </a:r>
            <a:r>
              <a:rPr sz="2000" spc="33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DOM)</a:t>
            </a:r>
            <a:endParaRPr sz="2000" dirty="0">
              <a:latin typeface="Calibri"/>
              <a:cs typeface="Calibri"/>
            </a:endParaRPr>
          </a:p>
          <a:p>
            <a:pPr marL="12700">
              <a:spcBef>
                <a:spcPts val="12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80" dirty="0">
                <a:solidFill>
                  <a:srgbClr val="660000"/>
                </a:solidFill>
                <a:latin typeface="Arial"/>
                <a:cs typeface="Arial"/>
              </a:rPr>
              <a:t>()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asignar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b="1" spc="11" dirty="0">
                <a:solidFill>
                  <a:srgbClr val="4A4A4A"/>
                </a:solidFill>
                <a:latin typeface="Arial"/>
                <a:cs typeface="Arial"/>
              </a:rPr>
              <a:t>método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</a:t>
            </a:r>
            <a:r>
              <a:rPr sz="2000" spc="55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cualquier</a:t>
            </a:r>
            <a:endParaRPr sz="2000" dirty="0">
              <a:latin typeface="Calibri"/>
              <a:cs typeface="Calibri"/>
            </a:endParaRPr>
          </a:p>
          <a:p>
            <a:pPr marL="494641"/>
            <a:r>
              <a:rPr sz="2000" b="1" spc="-5" dirty="0">
                <a:solidFill>
                  <a:srgbClr val="4A4A4A"/>
                </a:solidFill>
                <a:latin typeface="Arial"/>
                <a:cs typeface="Arial"/>
              </a:rPr>
              <a:t>evento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</a:t>
            </a:r>
            <a:endParaRPr sz="2000" dirty="0">
              <a:latin typeface="Calibri"/>
              <a:cs typeface="Calibri"/>
            </a:endParaRPr>
          </a:p>
          <a:p>
            <a:pPr marL="494641" marR="144772" indent="-482576">
              <a:spcBef>
                <a:spcPts val="12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115" dirty="0">
                <a:solidFill>
                  <a:srgbClr val="660000"/>
                </a:solidFill>
                <a:latin typeface="Arial"/>
                <a:cs typeface="Arial"/>
              </a:rPr>
              <a:t>{{}}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crear </a:t>
            </a:r>
            <a:r>
              <a:rPr sz="2000" b="1" spc="-15" dirty="0">
                <a:solidFill>
                  <a:srgbClr val="4A4A4A"/>
                </a:solidFill>
                <a:latin typeface="Arial"/>
                <a:cs typeface="Arial"/>
              </a:rPr>
              <a:t>expresiones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hacen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posible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interpolar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variables</a:t>
            </a:r>
            <a:endParaRPr sz="2000" dirty="0">
              <a:latin typeface="Calibri"/>
              <a:cs typeface="Calibri"/>
            </a:endParaRPr>
          </a:p>
          <a:p>
            <a:pPr marL="12700">
              <a:spcBef>
                <a:spcPts val="1200"/>
              </a:spcBef>
              <a:tabLst>
                <a:tab pos="494641" algn="l"/>
                <a:tab pos="954992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40" dirty="0">
                <a:solidFill>
                  <a:srgbClr val="660000"/>
                </a:solidFill>
                <a:latin typeface="Arial"/>
                <a:cs typeface="Arial"/>
              </a:rPr>
              <a:t>[()]	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completo </a:t>
            </a:r>
            <a:r>
              <a:rPr sz="2000" b="1" spc="-31" dirty="0">
                <a:solidFill>
                  <a:srgbClr val="4A4A4A"/>
                </a:solidFill>
                <a:latin typeface="Arial"/>
                <a:cs typeface="Arial"/>
              </a:rPr>
              <a:t>binding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datos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(two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way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binding)</a:t>
            </a:r>
            <a:endParaRPr sz="2000" dirty="0">
              <a:latin typeface="Calibri"/>
              <a:cs typeface="Calibri"/>
            </a:endParaRPr>
          </a:p>
          <a:p>
            <a:pPr marL="12700">
              <a:spcBef>
                <a:spcPts val="12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#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declarar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b="1" spc="-11" dirty="0">
                <a:solidFill>
                  <a:srgbClr val="4A4A4A"/>
                </a:solidFill>
                <a:latin typeface="Arial"/>
                <a:cs typeface="Arial"/>
              </a:rPr>
              <a:t>variable local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</a:t>
            </a:r>
            <a:r>
              <a:rPr sz="2000" spc="37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vista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99275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Gestión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8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eventos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1519626" y="2160591"/>
            <a:ext cx="1902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(click) =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"setContador()"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470890" y="810585"/>
            <a:ext cx="7987311" cy="138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spcBef>
                <a:spcPts val="100"/>
              </a:spcBef>
            </a:pPr>
            <a:r>
              <a:rPr spc="55" dirty="0"/>
              <a:t>El </a:t>
            </a:r>
            <a:r>
              <a:rPr spc="31" dirty="0"/>
              <a:t>operador </a:t>
            </a:r>
            <a:r>
              <a:rPr spc="-131" dirty="0"/>
              <a:t>() </a:t>
            </a:r>
            <a:r>
              <a:rPr spc="35" dirty="0"/>
              <a:t>indicando </a:t>
            </a:r>
            <a:r>
              <a:rPr spc="95" dirty="0"/>
              <a:t>su </a:t>
            </a:r>
            <a:r>
              <a:rPr spc="31" dirty="0"/>
              <a:t>nombre </a:t>
            </a:r>
            <a:r>
              <a:rPr spc="5" dirty="0"/>
              <a:t>dentro </a:t>
            </a:r>
            <a:r>
              <a:rPr spc="65" dirty="0"/>
              <a:t>de </a:t>
            </a:r>
            <a:r>
              <a:rPr spc="45" dirty="0"/>
              <a:t>los </a:t>
            </a:r>
            <a:r>
              <a:rPr spc="35" dirty="0"/>
              <a:t>paréntesis, </a:t>
            </a:r>
            <a:r>
              <a:rPr spc="-5" dirty="0"/>
              <a:t>permite  </a:t>
            </a:r>
            <a:r>
              <a:rPr spc="-31" dirty="0"/>
              <a:t>definir el </a:t>
            </a:r>
            <a:r>
              <a:rPr spc="31" dirty="0"/>
              <a:t>manejador </a:t>
            </a:r>
            <a:r>
              <a:rPr spc="65" dirty="0"/>
              <a:t>de </a:t>
            </a:r>
            <a:r>
              <a:rPr spc="15" dirty="0"/>
              <a:t>cualquier </a:t>
            </a:r>
            <a:r>
              <a:rPr spc="11" dirty="0"/>
              <a:t>evento </a:t>
            </a:r>
            <a:r>
              <a:rPr spc="40" dirty="0"/>
              <a:t>estándar </a:t>
            </a:r>
            <a:r>
              <a:rPr spc="65" dirty="0"/>
              <a:t>de </a:t>
            </a:r>
            <a:r>
              <a:rPr spc="20" dirty="0"/>
              <a:t>un determinado  </a:t>
            </a:r>
            <a:r>
              <a:rPr spc="5" dirty="0"/>
              <a:t>elemento </a:t>
            </a:r>
            <a:r>
              <a:rPr spc="11" dirty="0"/>
              <a:t>del</a:t>
            </a:r>
            <a:r>
              <a:rPr spc="191" dirty="0"/>
              <a:t> </a:t>
            </a:r>
            <a:r>
              <a:rPr spc="71" dirty="0"/>
              <a:t>DOM.</a:t>
            </a:r>
          </a:p>
          <a:p>
            <a:pPr marL="4148883">
              <a:spcBef>
                <a:spcPts val="1815"/>
              </a:spcBef>
            </a:pPr>
            <a:r>
              <a:rPr lang="es-ES" sz="1400" spc="-5" dirty="0">
                <a:solidFill>
                  <a:srgbClr val="000000"/>
                </a:solidFill>
                <a:latin typeface="Arial"/>
                <a:cs typeface="Arial"/>
              </a:rPr>
              <a:t>    </a:t>
            </a:r>
            <a:r>
              <a:rPr sz="1400" spc="-5" dirty="0" err="1">
                <a:solidFill>
                  <a:srgbClr val="000000"/>
                </a:solidFill>
                <a:latin typeface="Arial"/>
                <a:cs typeface="Arial"/>
              </a:rPr>
              <a:t>asigna</a:t>
            </a:r>
            <a:r>
              <a:rPr sz="1400" spc="-5" dirty="0">
                <a:solidFill>
                  <a:srgbClr val="000000"/>
                </a:solidFill>
                <a:latin typeface="Arial"/>
                <a:cs typeface="Arial"/>
              </a:rPr>
              <a:t> al evento una</a:t>
            </a:r>
            <a:r>
              <a:rPr sz="140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00"/>
                </a:solidFill>
                <a:latin typeface="Arial"/>
                <a:cs typeface="Arial"/>
              </a:rPr>
              <a:t>función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64478" y="2164989"/>
            <a:ext cx="2851785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manejadora (handler) </a:t>
            </a:r>
            <a:r>
              <a:rPr sz="1400" spc="-5" dirty="0">
                <a:latin typeface="Arial"/>
                <a:cs typeface="Arial"/>
              </a:rPr>
              <a:t>definida en la  </a:t>
            </a:r>
            <a:r>
              <a:rPr sz="1400" dirty="0">
                <a:latin typeface="Arial"/>
                <a:cs typeface="Arial"/>
              </a:rPr>
              <a:t>clase </a:t>
            </a:r>
            <a:r>
              <a:rPr sz="1400" spc="-5" dirty="0">
                <a:latin typeface="Arial"/>
                <a:cs typeface="Arial"/>
              </a:rPr>
              <a:t>que </a:t>
            </a:r>
            <a:r>
              <a:rPr sz="1400" dirty="0">
                <a:latin typeface="Arial"/>
                <a:cs typeface="Arial"/>
              </a:rPr>
              <a:t>constituye </a:t>
            </a:r>
            <a:r>
              <a:rPr sz="1400" spc="-5" dirty="0">
                <a:latin typeface="Arial"/>
                <a:cs typeface="Arial"/>
              </a:rPr>
              <a:t>el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componente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41539" y="2268955"/>
            <a:ext cx="1141095" cy="41275"/>
            <a:chOff x="3541537" y="2268955"/>
            <a:chExt cx="1141095" cy="41275"/>
          </a:xfrm>
        </p:grpSpPr>
        <p:sp>
          <p:nvSpPr>
            <p:cNvPr id="7" name="object 7"/>
            <p:cNvSpPr/>
            <p:nvPr/>
          </p:nvSpPr>
          <p:spPr>
            <a:xfrm>
              <a:off x="3546299" y="2285175"/>
              <a:ext cx="1088390" cy="4445"/>
            </a:xfrm>
            <a:custGeom>
              <a:avLst/>
              <a:gdLst/>
              <a:ahLst/>
              <a:cxnLst/>
              <a:rect l="l" t="t" r="r" b="b"/>
              <a:pathLst>
                <a:path w="1088389" h="4444">
                  <a:moveTo>
                    <a:pt x="0" y="0"/>
                  </a:moveTo>
                  <a:lnTo>
                    <a:pt x="1087950" y="4275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34188" y="22737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123" y="0"/>
                  </a:lnTo>
                  <a:lnTo>
                    <a:pt x="43286" y="1590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34188" y="22737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86" y="15902"/>
                  </a:lnTo>
                  <a:lnTo>
                    <a:pt x="123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56603" y="2926989"/>
            <a:ext cx="5296535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Opcionalmente es posible enviar </a:t>
            </a:r>
            <a:r>
              <a:rPr sz="1400" dirty="0">
                <a:latin typeface="Arial"/>
                <a:cs typeface="Arial"/>
              </a:rPr>
              <a:t>como </a:t>
            </a:r>
            <a:r>
              <a:rPr sz="1400" spc="-5" dirty="0">
                <a:latin typeface="Arial"/>
                <a:cs typeface="Arial"/>
              </a:rPr>
              <a:t>parámetro el objeto $event,  </a:t>
            </a:r>
            <a:r>
              <a:rPr sz="1400" dirty="0">
                <a:latin typeface="Arial"/>
                <a:cs typeface="Arial"/>
              </a:rPr>
              <a:t>muy similar </a:t>
            </a:r>
            <a:r>
              <a:rPr sz="1400" spc="-5" dirty="0">
                <a:latin typeface="Arial"/>
                <a:cs typeface="Arial"/>
              </a:rPr>
              <a:t>al utilizado en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JQuery,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89677" y="3543215"/>
            <a:ext cx="3444724" cy="8848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btnResponder </a:t>
            </a:r>
            <a:r>
              <a:rPr sz="1400" dirty="0">
                <a:latin typeface="Arial"/>
                <a:cs typeface="Arial"/>
              </a:rPr>
              <a:t>(oEvent)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</a:t>
            </a:r>
          </a:p>
          <a:p>
            <a:pPr marL="469876" marR="5080">
              <a:lnSpc>
                <a:spcPts val="1651"/>
              </a:lnSpc>
              <a:spcBef>
                <a:spcPts val="65"/>
              </a:spcBef>
            </a:pPr>
            <a:r>
              <a:rPr sz="1400" dirty="0">
                <a:latin typeface="Arial"/>
                <a:cs typeface="Arial"/>
              </a:rPr>
              <a:t>… </a:t>
            </a:r>
            <a:r>
              <a:rPr sz="1400" spc="-5" dirty="0">
                <a:latin typeface="Arial"/>
                <a:cs typeface="Arial"/>
              </a:rPr>
              <a:t>// </a:t>
            </a:r>
            <a:r>
              <a:rPr sz="1400" dirty="0">
                <a:latin typeface="Arial"/>
                <a:cs typeface="Arial"/>
              </a:rPr>
              <a:t>respuesta </a:t>
            </a:r>
            <a:r>
              <a:rPr sz="1400" spc="-5" dirty="0">
                <a:latin typeface="Arial"/>
                <a:cs typeface="Arial"/>
              </a:rPr>
              <a:t>al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evento  </a:t>
            </a:r>
            <a:r>
              <a:rPr sz="1400" dirty="0">
                <a:latin typeface="Arial"/>
                <a:cs typeface="Arial"/>
              </a:rPr>
              <a:t>console.log(oEvent)</a:t>
            </a:r>
          </a:p>
          <a:p>
            <a:pPr marL="12700">
              <a:lnSpc>
                <a:spcPts val="1600"/>
              </a:lnSpc>
            </a:pPr>
            <a:r>
              <a:rPr sz="1400" dirty="0">
                <a:latin typeface="Arial"/>
                <a:cs typeface="Arial"/>
              </a:rPr>
              <a:t>}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42975" y="3857541"/>
            <a:ext cx="25831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(click) =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"btnResponder($event)"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22953" y="3961631"/>
            <a:ext cx="1085215" cy="41275"/>
            <a:chOff x="3922950" y="3961629"/>
            <a:chExt cx="1085215" cy="41275"/>
          </a:xfrm>
        </p:grpSpPr>
        <p:sp>
          <p:nvSpPr>
            <p:cNvPr id="14" name="object 14"/>
            <p:cNvSpPr/>
            <p:nvPr/>
          </p:nvSpPr>
          <p:spPr>
            <a:xfrm>
              <a:off x="3922950" y="3982125"/>
              <a:ext cx="1036955" cy="0"/>
            </a:xfrm>
            <a:custGeom>
              <a:avLst/>
              <a:gdLst/>
              <a:ahLst/>
              <a:cxnLst/>
              <a:rect l="l" t="t" r="r" b="b"/>
              <a:pathLst>
                <a:path w="1036954">
                  <a:moveTo>
                    <a:pt x="0" y="0"/>
                  </a:moveTo>
                  <a:lnTo>
                    <a:pt x="10366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59600" y="39663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59600" y="39663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9110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20" dirty="0">
                <a:solidFill>
                  <a:srgbClr val="4A4A4A"/>
                </a:solidFill>
              </a:rPr>
              <a:t>Lógica </a:t>
            </a:r>
            <a:r>
              <a:rPr sz="2700" spc="5" dirty="0">
                <a:solidFill>
                  <a:srgbClr val="4A4A4A"/>
                </a:solidFill>
              </a:rPr>
              <a:t>básica: </a:t>
            </a:r>
            <a:r>
              <a:rPr sz="2700" spc="31" dirty="0">
                <a:solidFill>
                  <a:srgbClr val="4A4A4A"/>
                </a:solidFill>
              </a:rPr>
              <a:t>binding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131" dirty="0">
                <a:solidFill>
                  <a:srgbClr val="4A4A4A"/>
                </a:solidFill>
              </a:rPr>
              <a:t> </a:t>
            </a:r>
            <a:r>
              <a:rPr sz="2700" spc="31" dirty="0">
                <a:solidFill>
                  <a:srgbClr val="4A4A4A"/>
                </a:solidFill>
              </a:rPr>
              <a:t>datos</a:t>
            </a:r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2655704" y="1375490"/>
            <a:ext cx="3450453" cy="23436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19776" y="929664"/>
            <a:ext cx="2722245" cy="240238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La </a:t>
            </a:r>
            <a:r>
              <a:rPr sz="1400" dirty="0">
                <a:latin typeface="Arial"/>
                <a:cs typeface="Arial"/>
              </a:rPr>
              <a:t>vista </a:t>
            </a:r>
            <a:r>
              <a:rPr sz="1400" spc="-5" dirty="0">
                <a:latin typeface="Arial"/>
                <a:cs typeface="Arial"/>
              </a:rPr>
              <a:t>es </a:t>
            </a:r>
            <a:r>
              <a:rPr sz="1400" dirty="0">
                <a:latin typeface="Arial"/>
                <a:cs typeface="Arial"/>
              </a:rPr>
              <a:t>capaz </a:t>
            </a:r>
            <a:r>
              <a:rPr sz="1400" spc="-5" dirty="0">
                <a:latin typeface="Arial"/>
                <a:cs typeface="Arial"/>
              </a:rPr>
              <a:t>de informar de  los </a:t>
            </a:r>
            <a:r>
              <a:rPr sz="1400" dirty="0">
                <a:latin typeface="Arial"/>
                <a:cs typeface="Arial"/>
              </a:rPr>
              <a:t>cambios </a:t>
            </a:r>
            <a:r>
              <a:rPr sz="1400" spc="-5" dirty="0">
                <a:latin typeface="Arial"/>
                <a:cs typeface="Arial"/>
              </a:rPr>
              <a:t>que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producen, i. e.  eventos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1300">
              <a:latin typeface="Arial"/>
              <a:cs typeface="Arial"/>
            </a:endParaRPr>
          </a:p>
          <a:p>
            <a:pPr marL="671798" marR="247638">
              <a:lnSpc>
                <a:spcPts val="1651"/>
              </a:lnSpc>
            </a:pPr>
            <a:r>
              <a:rPr sz="1400" spc="-5" dirty="0">
                <a:latin typeface="Arial"/>
                <a:cs typeface="Arial"/>
              </a:rPr>
              <a:t>Este </a:t>
            </a:r>
            <a:r>
              <a:rPr sz="1400" dirty="0">
                <a:latin typeface="Arial"/>
                <a:cs typeface="Arial"/>
              </a:rPr>
              <a:t>mecanismo se  conoce como  </a:t>
            </a:r>
            <a:r>
              <a:rPr sz="1400" b="1" spc="-5" dirty="0">
                <a:latin typeface="Arial"/>
                <a:cs typeface="Arial"/>
              </a:rPr>
              <a:t>respuesta </a:t>
            </a:r>
            <a:r>
              <a:rPr sz="1400" b="1" dirty="0">
                <a:latin typeface="Arial"/>
                <a:cs typeface="Arial"/>
              </a:rPr>
              <a:t>a </a:t>
            </a:r>
            <a:r>
              <a:rPr sz="1400" b="1" spc="-5" dirty="0">
                <a:latin typeface="Arial"/>
                <a:cs typeface="Arial"/>
              </a:rPr>
              <a:t>eventos  </a:t>
            </a:r>
            <a:r>
              <a:rPr sz="1400" dirty="0">
                <a:latin typeface="Arial"/>
                <a:cs typeface="Arial"/>
              </a:rPr>
              <a:t>(Output </a:t>
            </a:r>
            <a:r>
              <a:rPr sz="1400" spc="-5" dirty="0">
                <a:latin typeface="Arial"/>
                <a:cs typeface="Arial"/>
              </a:rPr>
              <a:t>Event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Binding) 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utiliza el formato  </a:t>
            </a:r>
            <a:r>
              <a:rPr sz="1400" dirty="0">
                <a:latin typeface="Arial"/>
                <a:cs typeface="Arial"/>
              </a:rPr>
              <a:t>(&lt;evento&gt;)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353" y="1001714"/>
            <a:ext cx="5276215" cy="358745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262750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Angular permite </a:t>
            </a:r>
            <a:r>
              <a:rPr sz="1400" dirty="0">
                <a:latin typeface="Arial"/>
                <a:cs typeface="Arial"/>
              </a:rPr>
              <a:t>manipular </a:t>
            </a:r>
            <a:r>
              <a:rPr sz="1400" spc="-5" dirty="0">
                <a:latin typeface="Arial"/>
                <a:cs typeface="Arial"/>
              </a:rPr>
              <a:t>las  propiedades del DOM, aunque  aparentemente haga </a:t>
            </a:r>
            <a:r>
              <a:rPr sz="1400" dirty="0">
                <a:latin typeface="Arial"/>
                <a:cs typeface="Arial"/>
              </a:rPr>
              <a:t>referencia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 </a:t>
            </a:r>
            <a:r>
              <a:rPr sz="1400" spc="-5" dirty="0">
                <a:latin typeface="Arial"/>
                <a:cs typeface="Arial"/>
              </a:rPr>
              <a:t>los atributos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HTML.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251">
              <a:latin typeface="Arial"/>
              <a:cs typeface="Arial"/>
            </a:endParaRPr>
          </a:p>
          <a:p>
            <a:pPr marL="163187" marR="3248497">
              <a:lnSpc>
                <a:spcPts val="1651"/>
              </a:lnSpc>
            </a:pPr>
            <a:r>
              <a:rPr sz="1400" spc="-5" dirty="0">
                <a:latin typeface="Arial"/>
                <a:cs typeface="Arial"/>
              </a:rPr>
              <a:t>Este </a:t>
            </a:r>
            <a:r>
              <a:rPr sz="1400" dirty="0">
                <a:latin typeface="Arial"/>
                <a:cs typeface="Arial"/>
              </a:rPr>
              <a:t>mecanismo se  conoce como </a:t>
            </a:r>
            <a:r>
              <a:rPr sz="1400" b="1" spc="-5" dirty="0">
                <a:latin typeface="Arial"/>
                <a:cs typeface="Arial"/>
              </a:rPr>
              <a:t>acceso</a:t>
            </a:r>
            <a:r>
              <a:rPr sz="1400" b="1" spc="-111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  </a:t>
            </a:r>
            <a:r>
              <a:rPr sz="1400" b="1" spc="-5" dirty="0">
                <a:latin typeface="Arial"/>
                <a:cs typeface="Arial"/>
              </a:rPr>
              <a:t>las propiedades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(Input  </a:t>
            </a:r>
            <a:r>
              <a:rPr sz="1400" spc="-5" dirty="0">
                <a:latin typeface="Arial"/>
                <a:cs typeface="Arial"/>
              </a:rPr>
              <a:t>Property Binding) </a:t>
            </a:r>
            <a:r>
              <a:rPr sz="1400" dirty="0">
                <a:latin typeface="Arial"/>
                <a:cs typeface="Arial"/>
              </a:rPr>
              <a:t>y  </a:t>
            </a:r>
            <a:r>
              <a:rPr sz="1400" spc="-5" dirty="0">
                <a:latin typeface="Arial"/>
                <a:cs typeface="Arial"/>
              </a:rPr>
              <a:t>utiliza el formato  [&lt;atributo/propiedad&gt;]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2000">
              <a:latin typeface="Arial"/>
              <a:cs typeface="Arial"/>
            </a:endParaRPr>
          </a:p>
          <a:p>
            <a:pPr marL="1739178" marR="5080">
              <a:lnSpc>
                <a:spcPts val="1651"/>
              </a:lnSpc>
            </a:pPr>
            <a:r>
              <a:rPr sz="1400" spc="-5" dirty="0">
                <a:latin typeface="Arial"/>
                <a:cs typeface="Arial"/>
              </a:rPr>
              <a:t>Permite </a:t>
            </a:r>
            <a:r>
              <a:rPr sz="1400" dirty="0">
                <a:latin typeface="Arial"/>
                <a:cs typeface="Arial"/>
              </a:rPr>
              <a:t>cambiar </a:t>
            </a:r>
            <a:r>
              <a:rPr sz="1400" spc="-5" dirty="0">
                <a:latin typeface="Arial"/>
                <a:cs typeface="Arial"/>
              </a:rPr>
              <a:t>los </a:t>
            </a:r>
            <a:r>
              <a:rPr sz="1400" dirty="0">
                <a:latin typeface="Arial"/>
                <a:cs typeface="Arial"/>
              </a:rPr>
              <a:t>valores </a:t>
            </a:r>
            <a:r>
              <a:rPr sz="1400" spc="-5" dirty="0">
                <a:latin typeface="Arial"/>
                <a:cs typeface="Arial"/>
              </a:rPr>
              <a:t>pero no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conocer  cuando se </a:t>
            </a:r>
            <a:r>
              <a:rPr sz="1400" spc="-5" dirty="0">
                <a:latin typeface="Arial"/>
                <a:cs typeface="Arial"/>
              </a:rPr>
              <a:t>producen esos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cambios.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71937" y="3617913"/>
            <a:ext cx="537211" cy="645160"/>
            <a:chOff x="1471937" y="3617912"/>
            <a:chExt cx="537210" cy="645160"/>
          </a:xfrm>
        </p:grpSpPr>
        <p:sp>
          <p:nvSpPr>
            <p:cNvPr id="7" name="object 7"/>
            <p:cNvSpPr/>
            <p:nvPr/>
          </p:nvSpPr>
          <p:spPr>
            <a:xfrm>
              <a:off x="1476699" y="3622675"/>
              <a:ext cx="508634" cy="625475"/>
            </a:xfrm>
            <a:custGeom>
              <a:avLst/>
              <a:gdLst/>
              <a:ahLst/>
              <a:cxnLst/>
              <a:rect l="l" t="t" r="r" b="b"/>
              <a:pathLst>
                <a:path w="508635" h="625475">
                  <a:moveTo>
                    <a:pt x="0" y="0"/>
                  </a:moveTo>
                  <a:lnTo>
                    <a:pt x="0" y="624899"/>
                  </a:lnTo>
                  <a:lnTo>
                    <a:pt x="508556" y="62489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74545" y="42368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74545" y="42368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16140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Datos </a:t>
            </a:r>
            <a:r>
              <a:rPr sz="2700" spc="-15" dirty="0">
                <a:solidFill>
                  <a:srgbClr val="4A4A4A"/>
                </a:solidFill>
              </a:rPr>
              <a:t>enlazados </a:t>
            </a:r>
            <a:r>
              <a:rPr sz="2700" spc="25" dirty="0">
                <a:solidFill>
                  <a:srgbClr val="4A4A4A"/>
                </a:solidFill>
              </a:rPr>
              <a:t>(two-way </a:t>
            </a:r>
            <a:r>
              <a:rPr sz="2700" spc="20" dirty="0">
                <a:solidFill>
                  <a:srgbClr val="4A4A4A"/>
                </a:solidFill>
              </a:rPr>
              <a:t>data</a:t>
            </a:r>
            <a:r>
              <a:rPr sz="2700" spc="-9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binding)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6" y="743059"/>
            <a:ext cx="6644005" cy="8403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35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pc="45" dirty="0">
                <a:solidFill>
                  <a:srgbClr val="4A4A4A"/>
                </a:solidFill>
                <a:latin typeface="Calibri"/>
                <a:cs typeface="Calibri"/>
              </a:rPr>
              <a:t>combinación </a:t>
            </a:r>
            <a:r>
              <a:rPr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pc="105" dirty="0">
                <a:solidFill>
                  <a:srgbClr val="4A4A4A"/>
                </a:solidFill>
                <a:latin typeface="Calibri"/>
                <a:cs typeface="Calibri"/>
              </a:rPr>
              <a:t>acceso </a:t>
            </a:r>
            <a:r>
              <a:rPr spc="71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pc="35" dirty="0">
                <a:solidFill>
                  <a:srgbClr val="4A4A4A"/>
                </a:solidFill>
                <a:latin typeface="Calibri"/>
                <a:cs typeface="Calibri"/>
              </a:rPr>
              <a:t>propiedad</a:t>
            </a:r>
            <a:r>
              <a:rPr spc="2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pc="15" dirty="0">
                <a:solidFill>
                  <a:srgbClr val="4A4A4A"/>
                </a:solidFill>
                <a:latin typeface="Calibri"/>
                <a:cs typeface="Calibri"/>
              </a:rPr>
              <a:t>value,</a:t>
            </a:r>
            <a:endParaRPr>
              <a:latin typeface="Calibri"/>
              <a:cs typeface="Calibri"/>
            </a:endParaRPr>
          </a:p>
          <a:p>
            <a:pPr marL="12700" marR="5080">
              <a:lnSpc>
                <a:spcPct val="100699"/>
              </a:lnSpc>
            </a:pPr>
            <a:r>
              <a:rPr spc="75" dirty="0">
                <a:solidFill>
                  <a:srgbClr val="4A4A4A"/>
                </a:solidFill>
                <a:latin typeface="Calibri"/>
                <a:cs typeface="Calibri"/>
              </a:rPr>
              <a:t>con </a:t>
            </a:r>
            <a:r>
              <a:rPr spc="-2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pc="11" dirty="0">
                <a:solidFill>
                  <a:srgbClr val="4A4A4A"/>
                </a:solidFill>
                <a:latin typeface="Calibri"/>
                <a:cs typeface="Calibri"/>
              </a:rPr>
              <a:t>evento </a:t>
            </a:r>
            <a:r>
              <a:rPr spc="25" dirty="0">
                <a:solidFill>
                  <a:srgbClr val="4A4A4A"/>
                </a:solidFill>
                <a:latin typeface="Calibri"/>
                <a:cs typeface="Calibri"/>
              </a:rPr>
              <a:t>correspondiente </a:t>
            </a:r>
            <a:r>
              <a:rPr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pc="55" dirty="0">
                <a:solidFill>
                  <a:srgbClr val="4A4A4A"/>
                </a:solidFill>
                <a:latin typeface="Calibri"/>
                <a:cs typeface="Calibri"/>
              </a:rPr>
              <a:t>cambio </a:t>
            </a:r>
            <a:r>
              <a:rPr spc="60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pc="-5" dirty="0">
                <a:solidFill>
                  <a:srgbClr val="4A4A4A"/>
                </a:solidFill>
                <a:latin typeface="Calibri"/>
                <a:cs typeface="Calibri"/>
              </a:rPr>
              <a:t>valor </a:t>
            </a:r>
            <a:r>
              <a:rPr spc="25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pc="85" dirty="0">
                <a:solidFill>
                  <a:srgbClr val="4A4A4A"/>
                </a:solidFill>
                <a:latin typeface="Calibri"/>
                <a:cs typeface="Calibri"/>
              </a:rPr>
              <a:t>esa </a:t>
            </a:r>
            <a:r>
              <a:rPr spc="35" dirty="0">
                <a:solidFill>
                  <a:srgbClr val="4A4A4A"/>
                </a:solidFill>
                <a:latin typeface="Calibri"/>
                <a:cs typeface="Calibri"/>
              </a:rPr>
              <a:t>propiedad  </a:t>
            </a:r>
            <a:r>
              <a:rPr spc="9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pc="80" dirty="0">
                <a:solidFill>
                  <a:srgbClr val="4A4A4A"/>
                </a:solidFill>
                <a:latin typeface="Calibri"/>
                <a:cs typeface="Calibri"/>
              </a:rPr>
              <a:t>conoce como </a:t>
            </a:r>
            <a:r>
              <a:rPr spc="31" dirty="0">
                <a:solidFill>
                  <a:srgbClr val="4A4A4A"/>
                </a:solidFill>
                <a:latin typeface="Calibri"/>
                <a:cs typeface="Calibri"/>
              </a:rPr>
              <a:t>doble </a:t>
            </a:r>
            <a:r>
              <a:rPr spc="25" dirty="0">
                <a:solidFill>
                  <a:srgbClr val="4A4A4A"/>
                </a:solidFill>
                <a:latin typeface="Calibri"/>
                <a:cs typeface="Calibri"/>
              </a:rPr>
              <a:t>binding </a:t>
            </a:r>
            <a:r>
              <a:rPr spc="15" dirty="0">
                <a:solidFill>
                  <a:srgbClr val="4A4A4A"/>
                </a:solidFill>
                <a:latin typeface="Calibri"/>
                <a:cs typeface="Calibri"/>
              </a:rPr>
              <a:t>(two-way </a:t>
            </a:r>
            <a:r>
              <a:rPr spc="35" dirty="0">
                <a:solidFill>
                  <a:srgbClr val="4A4A4A"/>
                </a:solidFill>
                <a:latin typeface="Calibri"/>
                <a:cs typeface="Calibri"/>
              </a:rPr>
              <a:t>data</a:t>
            </a:r>
            <a:r>
              <a:rPr spc="289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pc="5" dirty="0">
                <a:solidFill>
                  <a:srgbClr val="4A4A4A"/>
                </a:solidFill>
                <a:latin typeface="Calibri"/>
                <a:cs typeface="Calibri"/>
              </a:rPr>
              <a:t>binding)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60239" y="2796184"/>
            <a:ext cx="6017260" cy="55964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974677" marR="5080" indent="-962612">
              <a:lnSpc>
                <a:spcPct val="100699"/>
              </a:lnSpc>
              <a:spcBef>
                <a:spcPts val="85"/>
              </a:spcBef>
            </a:pPr>
            <a:r>
              <a:rPr spc="85" dirty="0">
                <a:solidFill>
                  <a:srgbClr val="4A4A4A"/>
                </a:solidFill>
                <a:latin typeface="Calibri"/>
                <a:cs typeface="Calibri"/>
              </a:rPr>
              <a:t>Ambos </a:t>
            </a:r>
            <a:r>
              <a:rPr spc="20" dirty="0">
                <a:solidFill>
                  <a:srgbClr val="4A4A4A"/>
                </a:solidFill>
                <a:latin typeface="Calibri"/>
                <a:cs typeface="Calibri"/>
              </a:rPr>
              <a:t>elementos </a:t>
            </a:r>
            <a:r>
              <a:rPr spc="9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pc="35" dirty="0">
                <a:solidFill>
                  <a:srgbClr val="4A4A4A"/>
                </a:solidFill>
                <a:latin typeface="Calibri"/>
                <a:cs typeface="Calibri"/>
              </a:rPr>
              <a:t>gestionan </a:t>
            </a:r>
            <a:r>
              <a:rPr spc="60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dirty="0">
                <a:solidFill>
                  <a:srgbClr val="4A4A4A"/>
                </a:solidFill>
                <a:latin typeface="Calibri"/>
                <a:cs typeface="Calibri"/>
              </a:rPr>
              <a:t>forma </a:t>
            </a:r>
            <a:r>
              <a:rPr spc="95" dirty="0">
                <a:solidFill>
                  <a:srgbClr val="4A4A4A"/>
                </a:solidFill>
                <a:latin typeface="Calibri"/>
                <a:cs typeface="Calibri"/>
              </a:rPr>
              <a:t>más </a:t>
            </a:r>
            <a:r>
              <a:rPr spc="25" dirty="0">
                <a:solidFill>
                  <a:srgbClr val="4A4A4A"/>
                </a:solidFill>
                <a:latin typeface="Calibri"/>
                <a:cs typeface="Calibri"/>
              </a:rPr>
              <a:t>simple </a:t>
            </a:r>
            <a:r>
              <a:rPr spc="65" dirty="0">
                <a:solidFill>
                  <a:srgbClr val="4A4A4A"/>
                </a:solidFill>
                <a:latin typeface="Calibri"/>
                <a:cs typeface="Calibri"/>
              </a:rPr>
              <a:t>gracias  </a:t>
            </a:r>
            <a:r>
              <a:rPr spc="71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pc="5" dirty="0">
                <a:solidFill>
                  <a:srgbClr val="4A4A4A"/>
                </a:solidFill>
                <a:latin typeface="Calibri"/>
                <a:cs typeface="Calibri"/>
              </a:rPr>
              <a:t>directiva </a:t>
            </a:r>
            <a:r>
              <a:rPr b="1" spc="5" dirty="0">
                <a:solidFill>
                  <a:srgbClr val="4A4A4A"/>
                </a:solidFill>
                <a:latin typeface="Arial"/>
                <a:cs typeface="Arial"/>
              </a:rPr>
              <a:t>ngModel </a:t>
            </a:r>
            <a:r>
              <a:rPr spc="-5" dirty="0">
                <a:solidFill>
                  <a:srgbClr val="4A4A4A"/>
                </a:solidFill>
                <a:latin typeface="Calibri"/>
                <a:cs typeface="Calibri"/>
              </a:rPr>
              <a:t>(incluida </a:t>
            </a:r>
            <a:r>
              <a:rPr spc="25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pc="4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b="1" spc="-11" dirty="0">
                <a:solidFill>
                  <a:srgbClr val="4A4A4A"/>
                </a:solidFill>
                <a:latin typeface="Arial"/>
                <a:cs typeface="Arial"/>
              </a:rPr>
              <a:t>FormsModule</a:t>
            </a:r>
            <a:r>
              <a:rPr spc="-11" dirty="0">
                <a:solidFill>
                  <a:srgbClr val="4A4A4A"/>
                </a:solidFill>
                <a:latin typeface="Calibri"/>
                <a:cs typeface="Calibri"/>
              </a:rPr>
              <a:t>)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7351" y="1720277"/>
            <a:ext cx="4422775" cy="767518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542264" marR="2262393" indent="-457178">
              <a:lnSpc>
                <a:spcPts val="1951"/>
              </a:lnSpc>
              <a:spcBef>
                <a:spcPts val="145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input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type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"text"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id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"nombre" 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[</a:t>
            </a:r>
            <a:r>
              <a:rPr sz="1200" dirty="0">
                <a:solidFill>
                  <a:srgbClr val="72A1BA"/>
                </a:solidFill>
                <a:latin typeface="Arial"/>
                <a:cs typeface="Arial"/>
              </a:rPr>
              <a:t>value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] =</a:t>
            </a:r>
            <a:r>
              <a:rPr sz="1200" spc="-3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"sNombre"</a:t>
            </a:r>
            <a:endParaRPr sz="1200">
              <a:latin typeface="Arial"/>
              <a:cs typeface="Arial"/>
            </a:endParaRPr>
          </a:p>
          <a:p>
            <a:pPr marL="542264">
              <a:spcBef>
                <a:spcPts val="360"/>
              </a:spcBef>
            </a:pP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input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)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=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'sNombre </a:t>
            </a:r>
            <a:r>
              <a:rPr sz="1200" dirty="0">
                <a:solidFill>
                  <a:srgbClr val="CA8F76"/>
                </a:solidFill>
                <a:latin typeface="Arial"/>
                <a:cs typeface="Arial"/>
              </a:rPr>
              <a:t>=</a:t>
            </a:r>
            <a:r>
              <a:rPr sz="1200" spc="-15" dirty="0">
                <a:solidFill>
                  <a:srgbClr val="CA8F7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$event.target.value'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72051" y="3614252"/>
            <a:ext cx="3470911" cy="767518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542898" marR="1310574" indent="-457178">
              <a:lnSpc>
                <a:spcPts val="1951"/>
              </a:lnSpc>
              <a:spcBef>
                <a:spcPts val="145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input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type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"text"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id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"nombre" 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[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ngModel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]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5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"sNombre"</a:t>
            </a:r>
            <a:endParaRPr sz="1200">
              <a:latin typeface="Arial"/>
              <a:cs typeface="Arial"/>
            </a:endParaRPr>
          </a:p>
          <a:p>
            <a:pPr marL="542898">
              <a:spcBef>
                <a:spcPts val="360"/>
              </a:spcBef>
            </a:pP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ngModelChange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)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=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'sNombre </a:t>
            </a:r>
            <a:r>
              <a:rPr sz="1200" dirty="0">
                <a:solidFill>
                  <a:srgbClr val="CA8F76"/>
                </a:solidFill>
                <a:latin typeface="Arial"/>
                <a:cs typeface="Arial"/>
              </a:rPr>
              <a:t>=</a:t>
            </a:r>
            <a:r>
              <a:rPr sz="1200" spc="-35" dirty="0">
                <a:solidFill>
                  <a:srgbClr val="CA8F7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$event'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53351" y="3614249"/>
            <a:ext cx="2564765" cy="595740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marL="542898" marR="253988" indent="-457178">
              <a:lnSpc>
                <a:spcPct val="135400"/>
              </a:lnSpc>
              <a:spcBef>
                <a:spcPts val="969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input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type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"text"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id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"nombre" 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[(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ngModel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)]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60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"sNombre"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50973" y="3951077"/>
            <a:ext cx="300355" cy="210820"/>
            <a:chOff x="5150972" y="3951077"/>
            <a:chExt cx="300355" cy="210820"/>
          </a:xfrm>
        </p:grpSpPr>
        <p:sp>
          <p:nvSpPr>
            <p:cNvPr id="9" name="object 9"/>
            <p:cNvSpPr/>
            <p:nvPr/>
          </p:nvSpPr>
          <p:spPr>
            <a:xfrm>
              <a:off x="5155730" y="3955846"/>
              <a:ext cx="290830" cy="201295"/>
            </a:xfrm>
            <a:custGeom>
              <a:avLst/>
              <a:gdLst/>
              <a:ahLst/>
              <a:cxnLst/>
              <a:rect l="l" t="t" r="r" b="b"/>
              <a:pathLst>
                <a:path w="290829" h="201295">
                  <a:moveTo>
                    <a:pt x="290576" y="120548"/>
                  </a:moveTo>
                  <a:lnTo>
                    <a:pt x="0" y="120548"/>
                  </a:lnTo>
                  <a:lnTo>
                    <a:pt x="0" y="200914"/>
                  </a:lnTo>
                  <a:lnTo>
                    <a:pt x="290576" y="200914"/>
                  </a:lnTo>
                  <a:lnTo>
                    <a:pt x="290576" y="120548"/>
                  </a:lnTo>
                  <a:close/>
                </a:path>
                <a:path w="290829" h="201295">
                  <a:moveTo>
                    <a:pt x="290576" y="0"/>
                  </a:moveTo>
                  <a:lnTo>
                    <a:pt x="0" y="0"/>
                  </a:lnTo>
                  <a:lnTo>
                    <a:pt x="0" y="80365"/>
                  </a:lnTo>
                  <a:lnTo>
                    <a:pt x="290576" y="80365"/>
                  </a:lnTo>
                  <a:lnTo>
                    <a:pt x="290576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55734" y="3955840"/>
              <a:ext cx="290830" cy="201295"/>
            </a:xfrm>
            <a:custGeom>
              <a:avLst/>
              <a:gdLst/>
              <a:ahLst/>
              <a:cxnLst/>
              <a:rect l="l" t="t" r="r" b="b"/>
              <a:pathLst>
                <a:path w="290829" h="201295">
                  <a:moveTo>
                    <a:pt x="0" y="0"/>
                  </a:moveTo>
                  <a:lnTo>
                    <a:pt x="290579" y="0"/>
                  </a:lnTo>
                  <a:lnTo>
                    <a:pt x="290579" y="80367"/>
                  </a:lnTo>
                  <a:lnTo>
                    <a:pt x="0" y="80367"/>
                  </a:lnTo>
                  <a:lnTo>
                    <a:pt x="0" y="0"/>
                  </a:lnTo>
                  <a:close/>
                </a:path>
                <a:path w="290829" h="201295">
                  <a:moveTo>
                    <a:pt x="0" y="120551"/>
                  </a:moveTo>
                  <a:lnTo>
                    <a:pt x="290579" y="120551"/>
                  </a:lnTo>
                  <a:lnTo>
                    <a:pt x="290579" y="200919"/>
                  </a:lnTo>
                  <a:lnTo>
                    <a:pt x="0" y="200919"/>
                  </a:lnTo>
                  <a:lnTo>
                    <a:pt x="0" y="12055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7237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1" dirty="0">
                <a:solidFill>
                  <a:srgbClr val="4A4A4A"/>
                </a:solidFill>
              </a:rPr>
              <a:t>SPA: </a:t>
            </a:r>
            <a:r>
              <a:rPr sz="2700" spc="-11" dirty="0">
                <a:solidFill>
                  <a:srgbClr val="4A4A4A"/>
                </a:solidFill>
              </a:rPr>
              <a:t>Single-Page</a:t>
            </a:r>
            <a:r>
              <a:rPr sz="2700" spc="-5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Applications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72131" y="1356396"/>
            <a:ext cx="2580671" cy="3090077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25104" indent="-313039">
              <a:spcBef>
                <a:spcPts val="3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dirty="0">
                <a:latin typeface="Arial"/>
                <a:cs typeface="Arial"/>
              </a:rPr>
              <a:t>C</a:t>
            </a:r>
            <a:r>
              <a:rPr sz="1600" dirty="0" err="1">
                <a:latin typeface="Arial"/>
                <a:cs typeface="Arial"/>
              </a:rPr>
              <a:t>arga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completa</a:t>
            </a:r>
          </a:p>
          <a:p>
            <a:pPr marL="325104">
              <a:spcBef>
                <a:spcPts val="255"/>
              </a:spcBef>
            </a:pPr>
            <a:r>
              <a:rPr sz="1600" spc="-5" dirty="0">
                <a:latin typeface="Arial"/>
                <a:cs typeface="Arial"/>
              </a:rPr>
              <a:t>en </a:t>
            </a:r>
            <a:r>
              <a:rPr sz="1600" b="1" spc="-5" dirty="0">
                <a:latin typeface="Arial"/>
                <a:cs typeface="Arial"/>
              </a:rPr>
              <a:t>una sola</a:t>
            </a:r>
            <a:r>
              <a:rPr sz="1600" b="1" spc="-9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página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2100" dirty="0">
              <a:latin typeface="Arial"/>
              <a:cs typeface="Arial"/>
            </a:endParaRPr>
          </a:p>
          <a:p>
            <a:pPr marL="325104" indent="-313039">
              <a:buSzPct val="68750"/>
              <a:buFont typeface="Arial"/>
              <a:buChar char="●"/>
              <a:tabLst>
                <a:tab pos="325104" algn="l"/>
                <a:tab pos="325739" algn="l"/>
              </a:tabLst>
            </a:pPr>
            <a:r>
              <a:rPr sz="1600" b="1" spc="-5" dirty="0">
                <a:latin typeface="Arial"/>
                <a:cs typeface="Arial"/>
              </a:rPr>
              <a:t>Asincronicidad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45"/>
              </a:spcBef>
              <a:buFont typeface="Arial"/>
              <a:buChar char="●"/>
            </a:pPr>
            <a:endParaRPr sz="1851" dirty="0">
              <a:latin typeface="Arial"/>
              <a:cs typeface="Arial"/>
            </a:endParaRPr>
          </a:p>
          <a:p>
            <a:pPr marL="325104" marR="5080" indent="-313039">
              <a:lnSpc>
                <a:spcPct val="113300"/>
              </a:lnSpc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spc="-5" dirty="0">
                <a:latin typeface="Arial"/>
                <a:cs typeface="Arial"/>
              </a:rPr>
              <a:t>L</a:t>
            </a:r>
            <a:r>
              <a:rPr sz="1600" spc="-5" dirty="0" err="1">
                <a:latin typeface="Arial"/>
                <a:cs typeface="Arial"/>
              </a:rPr>
              <a:t>imitada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dependencia  del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servidor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15"/>
              </a:spcBef>
              <a:buFont typeface="Arial"/>
              <a:buChar char="●"/>
            </a:pPr>
            <a:endParaRPr sz="2100" dirty="0">
              <a:latin typeface="Arial"/>
              <a:cs typeface="Arial"/>
            </a:endParaRPr>
          </a:p>
          <a:p>
            <a:pPr marL="325104" indent="-313039"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spc="-5" dirty="0">
                <a:latin typeface="Arial"/>
                <a:cs typeface="Arial"/>
              </a:rPr>
              <a:t>A</a:t>
            </a:r>
            <a:r>
              <a:rPr sz="1600" spc="-5" dirty="0" err="1">
                <a:latin typeface="Arial"/>
                <a:cs typeface="Arial"/>
              </a:rPr>
              <a:t>proximación</a:t>
            </a:r>
            <a:endParaRPr sz="1600" dirty="0">
              <a:latin typeface="Arial"/>
              <a:cs typeface="Arial"/>
            </a:endParaRPr>
          </a:p>
          <a:p>
            <a:pPr marL="325104" marR="219064">
              <a:lnSpc>
                <a:spcPct val="113300"/>
              </a:lnSpc>
            </a:pP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las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aplicaciones  de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escritorio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7517" y="1463699"/>
            <a:ext cx="3580291" cy="3470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94767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- Saludo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70" y="1428751"/>
            <a:ext cx="8174831" cy="290079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sz="2000" dirty="0">
                <a:latin typeface="+mj-lt"/>
                <a:cs typeface="Calibri"/>
              </a:rPr>
              <a:t>★	Interpolación de variables.</a:t>
            </a:r>
          </a:p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sz="2000" dirty="0">
                <a:latin typeface="+mj-lt"/>
                <a:cs typeface="Calibri"/>
              </a:rPr>
              <a:t>	○	La salida de datos</a:t>
            </a:r>
          </a:p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sz="2000" dirty="0">
                <a:latin typeface="+mj-lt"/>
                <a:cs typeface="Calibri"/>
              </a:rPr>
              <a:t>★	Acceso a las propiedades.</a:t>
            </a:r>
          </a:p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sz="2000" dirty="0">
                <a:latin typeface="+mj-lt"/>
                <a:cs typeface="Calibri"/>
              </a:rPr>
              <a:t>	○	El input con un valor inicial</a:t>
            </a:r>
          </a:p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sz="2000" dirty="0">
                <a:latin typeface="+mj-lt"/>
                <a:cs typeface="Calibri"/>
              </a:rPr>
              <a:t>★	Respuesta a eventos. El objeto $</a:t>
            </a:r>
            <a:r>
              <a:rPr lang="es-ES" sz="2000" dirty="0" err="1">
                <a:latin typeface="+mj-lt"/>
                <a:cs typeface="Calibri"/>
              </a:rPr>
              <a:t>event</a:t>
            </a:r>
            <a:endParaRPr lang="es-ES" sz="2000" dirty="0">
              <a:latin typeface="+mj-lt"/>
              <a:cs typeface="Calibri"/>
            </a:endParaRPr>
          </a:p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sz="2000" dirty="0">
                <a:latin typeface="+mj-lt"/>
                <a:cs typeface="Calibri"/>
              </a:rPr>
              <a:t>	○	El botón de borrar</a:t>
            </a:r>
          </a:p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sz="2000" dirty="0">
                <a:latin typeface="+mj-lt"/>
                <a:cs typeface="Calibri"/>
              </a:rPr>
              <a:t>★	</a:t>
            </a:r>
            <a:r>
              <a:rPr lang="es-ES" sz="2000" dirty="0" err="1">
                <a:latin typeface="+mj-lt"/>
                <a:cs typeface="Calibri"/>
              </a:rPr>
              <a:t>Two-way</a:t>
            </a:r>
            <a:r>
              <a:rPr lang="es-ES" sz="2000" dirty="0">
                <a:latin typeface="+mj-lt"/>
                <a:cs typeface="Calibri"/>
              </a:rPr>
              <a:t> data </a:t>
            </a:r>
            <a:r>
              <a:rPr lang="es-ES" sz="2000" dirty="0" err="1">
                <a:latin typeface="+mj-lt"/>
                <a:cs typeface="Calibri"/>
              </a:rPr>
              <a:t>binding</a:t>
            </a:r>
            <a:r>
              <a:rPr lang="es-ES" sz="2000" dirty="0">
                <a:latin typeface="+mj-lt"/>
                <a:cs typeface="Calibri"/>
              </a:rPr>
              <a:t>. Directiva </a:t>
            </a:r>
            <a:r>
              <a:rPr lang="es-ES" sz="2000" dirty="0" err="1">
                <a:latin typeface="+mj-lt"/>
                <a:cs typeface="Calibri"/>
              </a:rPr>
              <a:t>ngModel</a:t>
            </a:r>
            <a:r>
              <a:rPr lang="es-ES" sz="2000" dirty="0">
                <a:latin typeface="+mj-lt"/>
                <a:cs typeface="Calibri"/>
              </a:rPr>
              <a:t> (incluida en </a:t>
            </a:r>
            <a:r>
              <a:rPr lang="es-ES" sz="2000" dirty="0" err="1">
                <a:latin typeface="+mj-lt"/>
                <a:cs typeface="Calibri"/>
              </a:rPr>
              <a:t>FormsModule</a:t>
            </a:r>
            <a:r>
              <a:rPr lang="es-ES" sz="2000" dirty="0">
                <a:latin typeface="+mj-lt"/>
                <a:cs typeface="Calibri"/>
              </a:rPr>
              <a:t>)</a:t>
            </a:r>
          </a:p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sz="2000" dirty="0">
                <a:latin typeface="+mj-lt"/>
                <a:cs typeface="Calibri"/>
              </a:rPr>
              <a:t>	○	Input con funcionalidad completa</a:t>
            </a:r>
          </a:p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sz="2000" dirty="0">
                <a:latin typeface="+mj-lt"/>
                <a:cs typeface="Calibri"/>
              </a:rPr>
              <a:t>★	Expresiones. Referencias locales en plantillas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B277B6-4843-504F-B655-9516510A74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648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1550290"/>
            <a:ext cx="4867275" cy="3593465"/>
            <a:chOff x="0" y="1550287"/>
            <a:chExt cx="4867275" cy="3593465"/>
          </a:xfrm>
        </p:grpSpPr>
        <p:sp>
          <p:nvSpPr>
            <p:cNvPr id="3" name="object 3"/>
            <p:cNvSpPr/>
            <p:nvPr/>
          </p:nvSpPr>
          <p:spPr>
            <a:xfrm>
              <a:off x="439874" y="1555049"/>
              <a:ext cx="4422775" cy="1949450"/>
            </a:xfrm>
            <a:custGeom>
              <a:avLst/>
              <a:gdLst/>
              <a:ahLst/>
              <a:cxnLst/>
              <a:rect l="l" t="t" r="r" b="b"/>
              <a:pathLst>
                <a:path w="4422775" h="1949450">
                  <a:moveTo>
                    <a:pt x="4422299" y="1949099"/>
                  </a:moveTo>
                  <a:lnTo>
                    <a:pt x="0" y="1949099"/>
                  </a:lnTo>
                  <a:lnTo>
                    <a:pt x="0" y="0"/>
                  </a:lnTo>
                  <a:lnTo>
                    <a:pt x="4422299" y="0"/>
                  </a:lnTo>
                  <a:lnTo>
                    <a:pt x="4422299" y="19490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9874" y="1555049"/>
              <a:ext cx="4422775" cy="1949450"/>
            </a:xfrm>
            <a:custGeom>
              <a:avLst/>
              <a:gdLst/>
              <a:ahLst/>
              <a:cxnLst/>
              <a:rect l="l" t="t" r="r" b="b"/>
              <a:pathLst>
                <a:path w="4422775" h="1949450">
                  <a:moveTo>
                    <a:pt x="0" y="0"/>
                  </a:moveTo>
                  <a:lnTo>
                    <a:pt x="4422299" y="0"/>
                  </a:lnTo>
                  <a:lnTo>
                    <a:pt x="4422299" y="1949099"/>
                  </a:lnTo>
                  <a:lnTo>
                    <a:pt x="0" y="1949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620839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Ejemplo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25" dirty="0">
                <a:solidFill>
                  <a:srgbClr val="4A4A4A"/>
                </a:solidFill>
              </a:rPr>
              <a:t>binding: </a:t>
            </a:r>
            <a:r>
              <a:rPr sz="2700" spc="31" dirty="0">
                <a:solidFill>
                  <a:srgbClr val="4A4A4A"/>
                </a:solidFill>
              </a:rPr>
              <a:t>componente</a:t>
            </a:r>
            <a:r>
              <a:rPr sz="2700" spc="-145" dirty="0">
                <a:solidFill>
                  <a:srgbClr val="4A4A4A"/>
                </a:solidFill>
              </a:rPr>
              <a:t> </a:t>
            </a:r>
            <a:r>
              <a:rPr sz="2700" spc="15" dirty="0">
                <a:solidFill>
                  <a:srgbClr val="4A4A4A"/>
                </a:solidFill>
              </a:rPr>
              <a:t>saludo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512901" y="1635266"/>
            <a:ext cx="194627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form-group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3018" y="1795286"/>
            <a:ext cx="3740785" cy="662297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label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for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nombre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Dime tu</a:t>
            </a:r>
            <a:r>
              <a:rPr sz="1051" b="1" spc="-1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nombre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label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526390" marR="5080" indent="-514326">
              <a:lnSpc>
                <a:spcPct val="136900"/>
              </a:lnSpc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input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type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text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form-control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name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nombre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id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="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nombre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4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placeholder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""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7303" y="2511566"/>
            <a:ext cx="178625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[(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ngModel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)]=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sNombre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2900" y="2671586"/>
            <a:ext cx="3626485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button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type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button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btn</a:t>
            </a:r>
            <a:r>
              <a:rPr sz="1051" b="1" spc="-3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btn-primary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0100" y="3168793"/>
            <a:ext cx="298640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(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click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)=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btnBorrar()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Borrar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button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06237" y="977737"/>
            <a:ext cx="3074035" cy="3335020"/>
            <a:chOff x="5406237" y="977737"/>
            <a:chExt cx="3074035" cy="3335020"/>
          </a:xfrm>
        </p:grpSpPr>
        <p:sp>
          <p:nvSpPr>
            <p:cNvPr id="12" name="object 12"/>
            <p:cNvSpPr/>
            <p:nvPr/>
          </p:nvSpPr>
          <p:spPr>
            <a:xfrm>
              <a:off x="5410999" y="982500"/>
              <a:ext cx="3064510" cy="3325495"/>
            </a:xfrm>
            <a:custGeom>
              <a:avLst/>
              <a:gdLst/>
              <a:ahLst/>
              <a:cxnLst/>
              <a:rect l="l" t="t" r="r" b="b"/>
              <a:pathLst>
                <a:path w="3064509" h="3325495">
                  <a:moveTo>
                    <a:pt x="3064499" y="3325199"/>
                  </a:moveTo>
                  <a:lnTo>
                    <a:pt x="0" y="3325199"/>
                  </a:lnTo>
                  <a:lnTo>
                    <a:pt x="0" y="0"/>
                  </a:lnTo>
                  <a:lnTo>
                    <a:pt x="3064499" y="0"/>
                  </a:lnTo>
                  <a:lnTo>
                    <a:pt x="3064499" y="33251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10999" y="982500"/>
              <a:ext cx="3064510" cy="3325495"/>
            </a:xfrm>
            <a:custGeom>
              <a:avLst/>
              <a:gdLst/>
              <a:ahLst/>
              <a:cxnLst/>
              <a:rect l="l" t="t" r="r" b="b"/>
              <a:pathLst>
                <a:path w="3064509" h="3325495">
                  <a:moveTo>
                    <a:pt x="0" y="0"/>
                  </a:moveTo>
                  <a:lnTo>
                    <a:pt x="3064499" y="0"/>
                  </a:lnTo>
                  <a:lnTo>
                    <a:pt x="3064499" y="3325199"/>
                  </a:lnTo>
                  <a:lnTo>
                    <a:pt x="0" y="3325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484025" y="1034485"/>
            <a:ext cx="2266315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</a:t>
            </a:r>
            <a:r>
              <a:rPr sz="1051" spc="-75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SaludoComponent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implements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OnInit</a:t>
            </a:r>
            <a:r>
              <a:rPr sz="1051" b="1" spc="-15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64049" y="1472636"/>
            <a:ext cx="1306195" cy="44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user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any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84027" y="1910787"/>
            <a:ext cx="2346325" cy="134613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92706">
              <a:spcBef>
                <a:spcPts val="565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252716" marR="325104" indent="-160647">
              <a:lnSpc>
                <a:spcPct val="136900"/>
              </a:lnSpc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ngOnInit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sNombre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7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Luis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12700" marR="5080" indent="240017">
              <a:lnSpc>
                <a:spcPct val="136900"/>
              </a:lnSpc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user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name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Pepe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apellidos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Perez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'};</a:t>
            </a:r>
            <a:endParaRPr sz="1051">
              <a:latin typeface="Courier New"/>
              <a:cs typeface="Courier New"/>
            </a:endParaRPr>
          </a:p>
          <a:p>
            <a:pPr marL="92706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64049" y="3225236"/>
            <a:ext cx="1626235" cy="681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712" marR="5080" indent="-160647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btnBorrar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sNombre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8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'';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84027" y="3941517"/>
            <a:ext cx="1060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79049" y="841849"/>
            <a:ext cx="2291080" cy="511487"/>
          </a:xfrm>
          <a:prstGeom prst="rect">
            <a:avLst/>
          </a:prstGeom>
          <a:solidFill>
            <a:srgbClr val="E69137"/>
          </a:solidFill>
        </p:spPr>
        <p:txBody>
          <a:bodyPr vert="horz" wrap="square" lIns="0" tIns="88265" rIns="0" bIns="0" rtlCol="0">
            <a:spAutoFit/>
          </a:bodyPr>
          <a:lstStyle/>
          <a:p>
            <a:pPr marL="206366" marR="199382">
              <a:lnSpc>
                <a:spcPts val="1651"/>
              </a:lnSpc>
              <a:spcBef>
                <a:spcPts val="695"/>
              </a:spcBef>
            </a:pPr>
            <a:r>
              <a:rPr sz="1400" spc="-5" dirty="0">
                <a:latin typeface="Arial"/>
                <a:cs typeface="Arial"/>
              </a:rPr>
              <a:t>El </a:t>
            </a:r>
            <a:r>
              <a:rPr sz="1400" dirty="0">
                <a:latin typeface="Arial"/>
                <a:cs typeface="Arial"/>
              </a:rPr>
              <a:t>“modelo </a:t>
            </a:r>
            <a:r>
              <a:rPr sz="1400" spc="-5" dirty="0">
                <a:latin typeface="Arial"/>
                <a:cs typeface="Arial"/>
              </a:rPr>
              <a:t>de datos”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es  accesible desde la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vista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47502" y="3664752"/>
            <a:ext cx="3335655" cy="730136"/>
          </a:xfrm>
          <a:prstGeom prst="rect">
            <a:avLst/>
          </a:prstGeom>
          <a:solidFill>
            <a:srgbClr val="E69137"/>
          </a:solidFill>
        </p:spPr>
        <p:txBody>
          <a:bodyPr vert="horz" wrap="square" lIns="0" tIns="88900" rIns="0" bIns="0" rtlCol="0">
            <a:spAutoFit/>
          </a:bodyPr>
          <a:lstStyle/>
          <a:p>
            <a:pPr marL="200650" marR="193666" algn="ctr">
              <a:lnSpc>
                <a:spcPts val="1651"/>
              </a:lnSpc>
              <a:spcBef>
                <a:spcPts val="700"/>
              </a:spcBef>
            </a:pPr>
            <a:r>
              <a:rPr sz="1400" spc="-5" dirty="0">
                <a:latin typeface="Arial"/>
                <a:cs typeface="Arial"/>
              </a:rPr>
              <a:t>Los eventos en la </a:t>
            </a:r>
            <a:r>
              <a:rPr sz="1400" dirty="0">
                <a:latin typeface="Arial"/>
                <a:cs typeface="Arial"/>
              </a:rPr>
              <a:t>vista </a:t>
            </a:r>
            <a:r>
              <a:rPr sz="1400" spc="-5" dirty="0">
                <a:latin typeface="Arial"/>
                <a:cs typeface="Arial"/>
              </a:rPr>
              <a:t>provocan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una  </a:t>
            </a:r>
            <a:r>
              <a:rPr sz="1400" dirty="0">
                <a:latin typeface="Arial"/>
                <a:cs typeface="Arial"/>
              </a:rPr>
              <a:t>respuesta </a:t>
            </a:r>
            <a:r>
              <a:rPr sz="1400" spc="-5" dirty="0">
                <a:latin typeface="Arial"/>
                <a:cs typeface="Arial"/>
              </a:rPr>
              <a:t>en el </a:t>
            </a:r>
            <a:r>
              <a:rPr sz="1400" dirty="0">
                <a:latin typeface="Arial"/>
                <a:cs typeface="Arial"/>
              </a:rPr>
              <a:t>componente  (ViewController)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6627" y="1163301"/>
            <a:ext cx="6687184" cy="2918460"/>
          </a:xfrm>
          <a:custGeom>
            <a:avLst/>
            <a:gdLst/>
            <a:ahLst/>
            <a:cxnLst/>
            <a:rect l="l" t="t" r="r" b="b"/>
            <a:pathLst>
              <a:path w="6687184" h="2918460">
                <a:moveTo>
                  <a:pt x="689797" y="1326074"/>
                </a:moveTo>
                <a:lnTo>
                  <a:pt x="2618497" y="1326074"/>
                </a:lnTo>
                <a:lnTo>
                  <a:pt x="2618497" y="1587374"/>
                </a:lnTo>
                <a:lnTo>
                  <a:pt x="689797" y="1587374"/>
                </a:lnTo>
                <a:lnTo>
                  <a:pt x="689797" y="1326074"/>
                </a:lnTo>
                <a:close/>
              </a:path>
              <a:path w="6687184" h="2918460">
                <a:moveTo>
                  <a:pt x="237722" y="1968999"/>
                </a:moveTo>
                <a:lnTo>
                  <a:pt x="3342422" y="1968999"/>
                </a:lnTo>
                <a:lnTo>
                  <a:pt x="3342422" y="2280399"/>
                </a:lnTo>
                <a:lnTo>
                  <a:pt x="237722" y="2280399"/>
                </a:lnTo>
                <a:lnTo>
                  <a:pt x="237722" y="1968999"/>
                </a:lnTo>
                <a:close/>
              </a:path>
              <a:path w="6687184" h="2918460">
                <a:moveTo>
                  <a:pt x="1262422" y="0"/>
                </a:moveTo>
                <a:lnTo>
                  <a:pt x="157374" y="0"/>
                </a:lnTo>
                <a:lnTo>
                  <a:pt x="157374" y="1456799"/>
                </a:lnTo>
                <a:lnTo>
                  <a:pt x="689722" y="1456799"/>
                </a:lnTo>
              </a:path>
              <a:path w="6687184" h="2918460">
                <a:moveTo>
                  <a:pt x="4798572" y="391749"/>
                </a:moveTo>
                <a:lnTo>
                  <a:pt x="6285372" y="391749"/>
                </a:lnTo>
                <a:lnTo>
                  <a:pt x="6285372" y="813849"/>
                </a:lnTo>
                <a:lnTo>
                  <a:pt x="4798572" y="813849"/>
                </a:lnTo>
                <a:lnTo>
                  <a:pt x="4798572" y="391749"/>
                </a:lnTo>
                <a:close/>
              </a:path>
              <a:path w="6687184" h="2918460">
                <a:moveTo>
                  <a:pt x="4758397" y="2119699"/>
                </a:moveTo>
                <a:lnTo>
                  <a:pt x="6687097" y="2119699"/>
                </a:lnTo>
                <a:lnTo>
                  <a:pt x="6687097" y="2762599"/>
                </a:lnTo>
                <a:lnTo>
                  <a:pt x="4758397" y="2762599"/>
                </a:lnTo>
                <a:lnTo>
                  <a:pt x="4758397" y="2119699"/>
                </a:lnTo>
                <a:close/>
              </a:path>
              <a:path w="6687184" h="2918460">
                <a:moveTo>
                  <a:pt x="3552922" y="0"/>
                </a:moveTo>
                <a:lnTo>
                  <a:pt x="4175747" y="0"/>
                </a:lnTo>
                <a:lnTo>
                  <a:pt x="4175747" y="602699"/>
                </a:lnTo>
                <a:lnTo>
                  <a:pt x="4798522" y="602699"/>
                </a:lnTo>
              </a:path>
              <a:path w="6687184" h="2918460">
                <a:moveTo>
                  <a:pt x="930872" y="2918299"/>
                </a:moveTo>
                <a:lnTo>
                  <a:pt x="0" y="2918299"/>
                </a:lnTo>
                <a:lnTo>
                  <a:pt x="0" y="2124799"/>
                </a:lnTo>
                <a:lnTo>
                  <a:pt x="237872" y="2124799"/>
                </a:lnTo>
              </a:path>
              <a:path w="6687184" h="2918460">
                <a:moveTo>
                  <a:pt x="4266272" y="2918299"/>
                </a:moveTo>
                <a:lnTo>
                  <a:pt x="4512336" y="2918299"/>
                </a:lnTo>
                <a:lnTo>
                  <a:pt x="4512336" y="2441299"/>
                </a:lnTo>
                <a:lnTo>
                  <a:pt x="4758272" y="2441299"/>
                </a:lnTo>
              </a:path>
            </a:pathLst>
          </a:custGeom>
          <a:ln w="9524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190182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5" dirty="0">
                <a:solidFill>
                  <a:srgbClr val="4A4A4A"/>
                </a:solidFill>
              </a:rPr>
              <a:t>Expresiones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3095" y="810583"/>
            <a:ext cx="683069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marR="5080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Lógica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limitada: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no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pueden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incluir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ellas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condicionales 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excepto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operador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ternario),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bucles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o</a:t>
            </a:r>
            <a:r>
              <a:rPr sz="2000" spc="5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excepciones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les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puede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dar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formato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mediante</a:t>
            </a:r>
            <a:r>
              <a:rPr sz="2000" spc="2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A4A4A"/>
                </a:solidFill>
                <a:latin typeface="Calibri"/>
                <a:cs typeface="Calibri"/>
              </a:rPr>
              <a:t>filtros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213077"/>
              </p:ext>
            </p:extLst>
          </p:nvPr>
        </p:nvGraphicFramePr>
        <p:xfrm>
          <a:off x="1103489" y="2092887"/>
          <a:ext cx="6315075" cy="2868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131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Referencias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5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modelos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{{Dato}}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2952">
                <a:tc>
                  <a:txBody>
                    <a:bodyPr/>
                    <a:lstStyle/>
                    <a:p>
                      <a:pPr marL="85725" marR="1116330">
                        <a:lnSpc>
                          <a:spcPts val="1650"/>
                        </a:lnSpc>
                        <a:spcBef>
                          <a:spcPts val="70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Operaciones  aritméticas</a:t>
                      </a:r>
                      <a:r>
                        <a:rPr sz="15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básicas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{{Dato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4}}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0819">
                <a:tc>
                  <a:txBody>
                    <a:bodyPr/>
                    <a:lstStyle/>
                    <a:p>
                      <a:pPr marL="85725" marR="525145" algn="just">
                        <a:lnSpc>
                          <a:spcPts val="1650"/>
                        </a:lnSpc>
                        <a:spcBef>
                          <a:spcPts val="70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Empleo de los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métodos</a:t>
                      </a:r>
                      <a:r>
                        <a:rPr sz="15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de  los objetos envolventes de 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JS (e.g.</a:t>
                      </a:r>
                      <a:r>
                        <a:rPr sz="1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String)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664"/>
                        </a:lnSpc>
                        <a:spcBef>
                          <a:spcPts val="62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{{"BeginningAngularJS".toUpperCase()}}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85725">
                        <a:lnSpc>
                          <a:spcPts val="1664"/>
                        </a:lnSpc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{{"ABCDEFG".indexOf('D')}}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131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Uso del operador</a:t>
                      </a:r>
                      <a:r>
                        <a:rPr sz="1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ternario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{{Dato ==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1 ?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"Red"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5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"Blue"}}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13762"/>
            <a:ext cx="5731510" cy="2830195"/>
            <a:chOff x="0" y="2313762"/>
            <a:chExt cx="5731510" cy="2830195"/>
          </a:xfrm>
        </p:grpSpPr>
        <p:sp>
          <p:nvSpPr>
            <p:cNvPr id="3" name="object 3"/>
            <p:cNvSpPr/>
            <p:nvPr/>
          </p:nvSpPr>
          <p:spPr>
            <a:xfrm>
              <a:off x="1303824" y="2318524"/>
              <a:ext cx="4422775" cy="1969135"/>
            </a:xfrm>
            <a:custGeom>
              <a:avLst/>
              <a:gdLst/>
              <a:ahLst/>
              <a:cxnLst/>
              <a:rect l="l" t="t" r="r" b="b"/>
              <a:pathLst>
                <a:path w="4422775" h="1969135">
                  <a:moveTo>
                    <a:pt x="4422299" y="1968899"/>
                  </a:moveTo>
                  <a:lnTo>
                    <a:pt x="0" y="1968899"/>
                  </a:lnTo>
                  <a:lnTo>
                    <a:pt x="0" y="0"/>
                  </a:lnTo>
                  <a:lnTo>
                    <a:pt x="4422299" y="0"/>
                  </a:lnTo>
                  <a:lnTo>
                    <a:pt x="4422299" y="19688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03824" y="2318524"/>
              <a:ext cx="4422775" cy="1969135"/>
            </a:xfrm>
            <a:custGeom>
              <a:avLst/>
              <a:gdLst/>
              <a:ahLst/>
              <a:cxnLst/>
              <a:rect l="l" t="t" r="r" b="b"/>
              <a:pathLst>
                <a:path w="4422775" h="1969135">
                  <a:moveTo>
                    <a:pt x="0" y="0"/>
                  </a:moveTo>
                  <a:lnTo>
                    <a:pt x="4422299" y="0"/>
                  </a:lnTo>
                  <a:lnTo>
                    <a:pt x="4422299" y="1968899"/>
                  </a:lnTo>
                  <a:lnTo>
                    <a:pt x="0" y="1968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9110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Referencias </a:t>
            </a:r>
            <a:r>
              <a:rPr sz="2700" dirty="0">
                <a:solidFill>
                  <a:srgbClr val="4A4A4A"/>
                </a:solidFill>
              </a:rPr>
              <a:t>locales </a:t>
            </a:r>
            <a:r>
              <a:rPr sz="2700" spc="-31" dirty="0">
                <a:solidFill>
                  <a:srgbClr val="4A4A4A"/>
                </a:solidFill>
              </a:rPr>
              <a:t>en</a:t>
            </a:r>
            <a:r>
              <a:rPr sz="2700" spc="-1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plantillas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627857" y="810580"/>
            <a:ext cx="7689851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variables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plantilla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hacen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referencia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elemento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DOM,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sea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estándar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componente,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permitiendo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manipular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su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valor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propia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plantilla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respuesta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determinados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eventos.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6853" y="2243098"/>
            <a:ext cx="4102735" cy="1506824"/>
          </a:xfrm>
          <a:prstGeom prst="rect">
            <a:avLst/>
          </a:prstGeom>
        </p:spPr>
        <p:txBody>
          <a:bodyPr vert="horz" wrap="square" lIns="0" tIns="77471" rIns="0" bIns="0" rtlCol="0">
            <a:spAutoFit/>
          </a:bodyPr>
          <a:lstStyle/>
          <a:p>
            <a:pPr marL="12700">
              <a:spcBef>
                <a:spcPts val="611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form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  <a:p>
            <a:pPr marL="12700">
              <a:spcBef>
                <a:spcPts val="509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label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for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"nombre"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Dime tu nombre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(y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pulsa</a:t>
            </a:r>
            <a:r>
              <a:rPr sz="1200" spc="-15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enter)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&lt;/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label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  <a:p>
            <a:pPr marL="12700">
              <a:spcBef>
                <a:spcPts val="509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input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type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"text"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id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"nombre"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name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"nombre"</a:t>
            </a:r>
            <a:r>
              <a:rPr sz="1200" spc="40" dirty="0">
                <a:solidFill>
                  <a:srgbClr val="CA8F7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#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nombre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  <a:p>
            <a:pPr marL="12700">
              <a:spcBef>
                <a:spcPts val="509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button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click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)=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"nombre.value =''"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Borrar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&lt;/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button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  <a:p>
            <a:pPr marL="12700">
              <a:spcBef>
                <a:spcPts val="509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&lt;/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form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  <a:p>
            <a:pPr marL="12700">
              <a:spcBef>
                <a:spcPts val="509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p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Hola</a:t>
            </a:r>
            <a:r>
              <a:rPr sz="1200" spc="-1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{{nombre.value}}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&lt;/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p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53526" y="3736640"/>
            <a:ext cx="1418591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referencia </a:t>
            </a:r>
            <a:r>
              <a:rPr sz="1400" spc="-5" dirty="0">
                <a:latin typeface="Arial"/>
                <a:cs typeface="Arial"/>
              </a:rPr>
              <a:t>local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  elemento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74290" y="3045890"/>
            <a:ext cx="4711065" cy="925195"/>
            <a:chOff x="1974287" y="3045889"/>
            <a:chExt cx="4711065" cy="925194"/>
          </a:xfrm>
        </p:grpSpPr>
        <p:sp>
          <p:nvSpPr>
            <p:cNvPr id="10" name="object 10"/>
            <p:cNvSpPr/>
            <p:nvPr/>
          </p:nvSpPr>
          <p:spPr>
            <a:xfrm>
              <a:off x="5098851" y="3071923"/>
              <a:ext cx="1581785" cy="894080"/>
            </a:xfrm>
            <a:custGeom>
              <a:avLst/>
              <a:gdLst/>
              <a:ahLst/>
              <a:cxnLst/>
              <a:rect l="l" t="t" r="r" b="b"/>
              <a:pathLst>
                <a:path w="1581784" h="894079">
                  <a:moveTo>
                    <a:pt x="1581648" y="89407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61221" y="3050652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60">
                  <a:moveTo>
                    <a:pt x="29887" y="34967"/>
                  </a:moveTo>
                  <a:lnTo>
                    <a:pt x="0" y="0"/>
                  </a:lnTo>
                  <a:lnTo>
                    <a:pt x="45371" y="7575"/>
                  </a:lnTo>
                  <a:lnTo>
                    <a:pt x="29887" y="34967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61221" y="3050652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60">
                  <a:moveTo>
                    <a:pt x="45371" y="7575"/>
                  </a:moveTo>
                  <a:lnTo>
                    <a:pt x="0" y="0"/>
                  </a:lnTo>
                  <a:lnTo>
                    <a:pt x="29887" y="34967"/>
                  </a:lnTo>
                  <a:lnTo>
                    <a:pt x="45371" y="757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66899" y="3852749"/>
              <a:ext cx="4114165" cy="113664"/>
            </a:xfrm>
            <a:custGeom>
              <a:avLst/>
              <a:gdLst/>
              <a:ahLst/>
              <a:cxnLst/>
              <a:rect l="l" t="t" r="r" b="b"/>
              <a:pathLst>
                <a:path w="4114165" h="113664">
                  <a:moveTo>
                    <a:pt x="4113599" y="113249"/>
                  </a:moveTo>
                  <a:lnTo>
                    <a:pt x="0" y="113249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51167" y="38095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51167" y="38095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79049" y="3534149"/>
              <a:ext cx="1176020" cy="261620"/>
            </a:xfrm>
            <a:custGeom>
              <a:avLst/>
              <a:gdLst/>
              <a:ahLst/>
              <a:cxnLst/>
              <a:rect l="l" t="t" r="r" b="b"/>
              <a:pathLst>
                <a:path w="1176020" h="261620">
                  <a:moveTo>
                    <a:pt x="0" y="0"/>
                  </a:moveTo>
                  <a:lnTo>
                    <a:pt x="1175399" y="0"/>
                  </a:lnTo>
                  <a:lnTo>
                    <a:pt x="1175399" y="261299"/>
                  </a:lnTo>
                  <a:lnTo>
                    <a:pt x="0" y="261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53086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20" dirty="0">
                <a:solidFill>
                  <a:srgbClr val="4A4A4A"/>
                </a:solidFill>
              </a:rPr>
              <a:t>Comunicación </a:t>
            </a:r>
            <a:r>
              <a:rPr sz="2700" spc="-5" dirty="0">
                <a:solidFill>
                  <a:srgbClr val="4A4A4A"/>
                </a:solidFill>
              </a:rPr>
              <a:t>entre</a:t>
            </a:r>
            <a:r>
              <a:rPr sz="2700" spc="-95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componentes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3" y="810582"/>
            <a:ext cx="669861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Comunicación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entre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padre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(contenedor)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un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-35" dirty="0">
                <a:solidFill>
                  <a:srgbClr val="4A4A4A"/>
                </a:solidFill>
                <a:latin typeface="Calibri"/>
                <a:cs typeface="Calibri"/>
              </a:rPr>
              <a:t>hijo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(incluido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anterior)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7575" y="1906701"/>
            <a:ext cx="4521200" cy="596318"/>
          </a:xfrm>
          <a:prstGeom prst="rect">
            <a:avLst/>
          </a:prstGeom>
          <a:ln w="28574">
            <a:solidFill>
              <a:srgbClr val="B45F06"/>
            </a:solidFill>
          </a:ln>
        </p:spPr>
        <p:txBody>
          <a:bodyPr vert="horz" wrap="square" lIns="0" tIns="125731" rIns="0" bIns="0" rtlCol="0">
            <a:spAutoFit/>
          </a:bodyPr>
          <a:lstStyle/>
          <a:p>
            <a:pPr marL="542898" indent="-313039">
              <a:spcBef>
                <a:spcPts val="991"/>
              </a:spcBef>
              <a:buSzPct val="78571"/>
              <a:buChar char="●"/>
              <a:tabLst>
                <a:tab pos="542264" algn="l"/>
                <a:tab pos="542898" algn="l"/>
              </a:tabLst>
            </a:pPr>
            <a:r>
              <a:rPr sz="1400" spc="-5" dirty="0">
                <a:latin typeface="Arial"/>
                <a:cs typeface="Arial"/>
              </a:rPr>
              <a:t>Configuración de propiedades </a:t>
            </a:r>
            <a:r>
              <a:rPr sz="1400" dirty="0">
                <a:latin typeface="Arial"/>
                <a:cs typeface="Arial"/>
              </a:rPr>
              <a:t>(Padre →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Hijo)</a:t>
            </a:r>
            <a:endParaRPr sz="1400">
              <a:latin typeface="Arial"/>
              <a:cs typeface="Arial"/>
            </a:endParaRPr>
          </a:p>
          <a:p>
            <a:pPr marL="542898" indent="-313039">
              <a:spcBef>
                <a:spcPts val="271"/>
              </a:spcBef>
              <a:buSzPct val="78571"/>
              <a:buChar char="●"/>
              <a:tabLst>
                <a:tab pos="542264" algn="l"/>
                <a:tab pos="542898" algn="l"/>
              </a:tabLst>
            </a:pPr>
            <a:r>
              <a:rPr sz="1400" spc="-5" dirty="0">
                <a:latin typeface="Arial"/>
                <a:cs typeface="Arial"/>
              </a:rPr>
              <a:t>Envío de eventos </a:t>
            </a:r>
            <a:r>
              <a:rPr sz="1400" dirty="0">
                <a:latin typeface="Arial"/>
                <a:cs typeface="Arial"/>
              </a:rPr>
              <a:t>(Hijo →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Padre)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4880" y="2728526"/>
            <a:ext cx="4091304" cy="1024640"/>
          </a:xfrm>
          <a:prstGeom prst="rect">
            <a:avLst/>
          </a:prstGeom>
        </p:spPr>
        <p:txBody>
          <a:bodyPr vert="horz" wrap="square" lIns="0" tIns="46991" rIns="0" bIns="0" rtlCol="0">
            <a:spAutoFit/>
          </a:bodyPr>
          <a:lstStyle/>
          <a:p>
            <a:pPr marL="325104" indent="-313039">
              <a:spcBef>
                <a:spcPts val="371"/>
              </a:spcBef>
              <a:buSzPct val="78571"/>
              <a:buChar char="●"/>
              <a:tabLst>
                <a:tab pos="325104" algn="l"/>
                <a:tab pos="325739" algn="l"/>
              </a:tabLst>
            </a:pPr>
            <a:r>
              <a:rPr sz="1400" spc="-5" dirty="0">
                <a:latin typeface="Arial"/>
                <a:cs typeface="Arial"/>
              </a:rPr>
              <a:t>Invocación de </a:t>
            </a:r>
            <a:r>
              <a:rPr sz="1400" dirty="0">
                <a:latin typeface="Arial"/>
                <a:cs typeface="Arial"/>
              </a:rPr>
              <a:t>métodos (Padre →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Hijo)</a:t>
            </a:r>
            <a:endParaRPr sz="1400">
              <a:latin typeface="Arial"/>
              <a:cs typeface="Arial"/>
            </a:endParaRPr>
          </a:p>
          <a:p>
            <a:pPr marL="782280" lvl="1" indent="-313039">
              <a:spcBef>
                <a:spcPts val="271"/>
              </a:spcBef>
              <a:buSzPct val="78571"/>
              <a:buChar char="○"/>
              <a:tabLst>
                <a:tab pos="782280" algn="l"/>
                <a:tab pos="782915" algn="l"/>
              </a:tabLst>
            </a:pPr>
            <a:r>
              <a:rPr sz="1400" spc="-5" dirty="0">
                <a:latin typeface="Arial"/>
                <a:cs typeface="Arial"/>
              </a:rPr>
              <a:t>Con </a:t>
            </a:r>
            <a:r>
              <a:rPr sz="1400" dirty="0">
                <a:latin typeface="Arial"/>
                <a:cs typeface="Arial"/>
              </a:rPr>
              <a:t>variable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template</a:t>
            </a:r>
            <a:endParaRPr sz="1400">
              <a:latin typeface="Arial"/>
              <a:cs typeface="Arial"/>
            </a:endParaRPr>
          </a:p>
          <a:p>
            <a:pPr marL="782280" lvl="1" indent="-313039">
              <a:spcBef>
                <a:spcPts val="271"/>
              </a:spcBef>
              <a:buSzPct val="78571"/>
              <a:buChar char="○"/>
              <a:tabLst>
                <a:tab pos="782280" algn="l"/>
                <a:tab pos="782915" algn="l"/>
              </a:tabLst>
            </a:pPr>
            <a:r>
              <a:rPr sz="1400" spc="-5" dirty="0">
                <a:latin typeface="Arial"/>
                <a:cs typeface="Arial"/>
              </a:rPr>
              <a:t>Inyectando hijo </a:t>
            </a:r>
            <a:r>
              <a:rPr sz="1400" dirty="0">
                <a:latin typeface="Arial"/>
                <a:cs typeface="Arial"/>
              </a:rPr>
              <a:t>con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@ViewChild</a:t>
            </a:r>
            <a:endParaRPr sz="1400">
              <a:latin typeface="Arial"/>
              <a:cs typeface="Arial"/>
            </a:endParaRPr>
          </a:p>
          <a:p>
            <a:pPr marL="325104" indent="-313039">
              <a:spcBef>
                <a:spcPts val="271"/>
              </a:spcBef>
              <a:buSzPct val="78571"/>
              <a:buChar char="●"/>
              <a:tabLst>
                <a:tab pos="325104" algn="l"/>
                <a:tab pos="325739" algn="l"/>
              </a:tabLst>
            </a:pPr>
            <a:r>
              <a:rPr sz="1400" spc="-5" dirty="0">
                <a:latin typeface="Arial"/>
                <a:cs typeface="Arial"/>
              </a:rPr>
              <a:t>Compartiendo el </a:t>
            </a:r>
            <a:r>
              <a:rPr sz="1400" dirty="0">
                <a:latin typeface="Arial"/>
                <a:cs typeface="Arial"/>
              </a:rPr>
              <a:t>mismo servicio (Padre ↔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Hijo)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66852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Configuración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propiedades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6" y="1335615"/>
            <a:ext cx="1981835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 padre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puede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especificar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propiedades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-35" dirty="0">
                <a:solidFill>
                  <a:srgbClr val="4A4A4A"/>
                </a:solidFill>
                <a:latin typeface="Calibri"/>
                <a:cs typeface="Calibri"/>
              </a:rPr>
              <a:t>hijo 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si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fuera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un 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elemento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nativo 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73700" y="1269735"/>
            <a:ext cx="4368389" cy="2302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6504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Envío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4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eventos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3" y="1011515"/>
            <a:ext cx="2056131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 </a:t>
            </a:r>
            <a:r>
              <a:rPr sz="2000" spc="-35" dirty="0">
                <a:solidFill>
                  <a:srgbClr val="4A4A4A"/>
                </a:solidFill>
                <a:latin typeface="Calibri"/>
                <a:cs typeface="Calibri"/>
              </a:rPr>
              <a:t>hijo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puede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generar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eventos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atendidos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padre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como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si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fuera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un 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elemento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nativo 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02804" y="1330786"/>
            <a:ext cx="5757432" cy="271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15367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Directivas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2" y="810590"/>
            <a:ext cx="781240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atributos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específicos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pueden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asignar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cualquier 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etiqueta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HTML.</a:t>
            </a:r>
            <a:endParaRPr sz="2000">
              <a:latin typeface="Calibri"/>
              <a:cs typeface="Calibri"/>
            </a:endParaRPr>
          </a:p>
          <a:p>
            <a:pPr marL="469876" indent="-382252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atributo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o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etiqueta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denomina</a:t>
            </a:r>
            <a:r>
              <a:rPr sz="2000" spc="3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ng-nombre;</a:t>
            </a:r>
            <a:endParaRPr sz="2000">
              <a:latin typeface="Calibri"/>
              <a:cs typeface="Calibri"/>
            </a:endParaRPr>
          </a:p>
          <a:p>
            <a:pPr marL="469876" indent="-382252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método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asociado</a:t>
            </a:r>
            <a:r>
              <a:rPr sz="2000" spc="2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ngNombre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38952" y="3308213"/>
            <a:ext cx="1270635" cy="8814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NgModel  NgStyle  NgClass  NgNonBindable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9399" y="2362493"/>
            <a:ext cx="2616200" cy="7250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990000"/>
                </a:solidFill>
                <a:latin typeface="Arial"/>
                <a:cs typeface="Arial"/>
              </a:rPr>
              <a:t>Directivas</a:t>
            </a:r>
            <a:r>
              <a:rPr b="1" spc="-7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990000"/>
                </a:solidFill>
                <a:latin typeface="Arial"/>
                <a:cs typeface="Arial"/>
              </a:rPr>
              <a:t>estructurales</a:t>
            </a:r>
            <a:endParaRPr>
              <a:latin typeface="Arial"/>
              <a:cs typeface="Arial"/>
            </a:endParaRPr>
          </a:p>
          <a:p>
            <a:pPr marL="12700" marR="8254">
              <a:lnSpc>
                <a:spcPts val="1651"/>
              </a:lnSpc>
              <a:spcBef>
                <a:spcPts val="111"/>
              </a:spcBef>
            </a:pPr>
            <a:r>
              <a:rPr sz="1400" dirty="0">
                <a:latin typeface="Arial"/>
                <a:cs typeface="Arial"/>
              </a:rPr>
              <a:t>Modifican </a:t>
            </a:r>
            <a:r>
              <a:rPr sz="1400" spc="-5" dirty="0">
                <a:latin typeface="Arial"/>
                <a:cs typeface="Arial"/>
              </a:rPr>
              <a:t>la estructura del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DOM.  Su nombre </a:t>
            </a:r>
            <a:r>
              <a:rPr sz="1400" dirty="0">
                <a:latin typeface="Arial"/>
                <a:cs typeface="Arial"/>
              </a:rPr>
              <a:t>comienza </a:t>
            </a:r>
            <a:r>
              <a:rPr sz="1400" spc="-5" dirty="0">
                <a:latin typeface="Arial"/>
                <a:cs typeface="Arial"/>
              </a:rPr>
              <a:t>por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*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1577" y="3340165"/>
            <a:ext cx="845819" cy="6531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*NgFor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1"/>
              </a:lnSpc>
            </a:pPr>
            <a:r>
              <a:rPr sz="1400" spc="-5" dirty="0">
                <a:latin typeface="Arial"/>
                <a:cs typeface="Arial"/>
              </a:rPr>
              <a:t>*NgIf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*NgSwitch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6751" y="2362493"/>
            <a:ext cx="2178685" cy="7250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990000"/>
                </a:solidFill>
                <a:latin typeface="Arial"/>
                <a:cs typeface="Arial"/>
              </a:rPr>
              <a:t>Directivas</a:t>
            </a:r>
            <a:r>
              <a:rPr b="1" spc="-4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990000"/>
                </a:solidFill>
                <a:latin typeface="Arial"/>
                <a:cs typeface="Arial"/>
              </a:rPr>
              <a:t>Atributo</a:t>
            </a:r>
            <a:endParaRPr>
              <a:latin typeface="Arial"/>
              <a:cs typeface="Arial"/>
            </a:endParaRPr>
          </a:p>
          <a:p>
            <a:pPr marL="12700" marR="5080">
              <a:lnSpc>
                <a:spcPts val="1651"/>
              </a:lnSpc>
              <a:spcBef>
                <a:spcPts val="111"/>
              </a:spcBef>
            </a:pPr>
            <a:r>
              <a:rPr sz="1400" dirty="0">
                <a:latin typeface="Arial"/>
                <a:cs typeface="Arial"/>
              </a:rPr>
              <a:t>Modifican </a:t>
            </a:r>
            <a:r>
              <a:rPr sz="1400" spc="-5" dirty="0">
                <a:latin typeface="Arial"/>
                <a:cs typeface="Arial"/>
              </a:rPr>
              <a:t>la apariencia 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  </a:t>
            </a:r>
            <a:r>
              <a:rPr sz="1400" dirty="0">
                <a:latin typeface="Arial"/>
                <a:cs typeface="Arial"/>
              </a:rPr>
              <a:t>comportamiento </a:t>
            </a:r>
            <a:r>
              <a:rPr sz="1400" spc="-5" dirty="0">
                <a:latin typeface="Arial"/>
                <a:cs typeface="Arial"/>
              </a:rPr>
              <a:t>del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DOM.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94767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- Tareas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70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9" y="1547310"/>
            <a:ext cx="7044531" cy="4260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 </a:t>
            </a:r>
            <a:r>
              <a:rPr lang="es-ES" spc="55" dirty="0">
                <a:cs typeface="Calibri"/>
              </a:rPr>
              <a:t>Componente </a:t>
            </a:r>
            <a:r>
              <a:rPr lang="es-ES" spc="15" dirty="0">
                <a:cs typeface="Calibri"/>
              </a:rPr>
              <a:t>controlador</a:t>
            </a:r>
            <a:r>
              <a:rPr lang="es-ES" spc="120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(padre)</a:t>
            </a:r>
            <a:endParaRPr lang="es-ES" dirty="0">
              <a:cs typeface="Calibri"/>
            </a:endParaRPr>
          </a:p>
          <a:p>
            <a:pPr marL="927054" indent="-367012">
              <a:spcBef>
                <a:spcPts val="15"/>
              </a:spcBef>
              <a:buFont typeface="Arial"/>
              <a:buChar char="○"/>
              <a:tabLst>
                <a:tab pos="926420" algn="l"/>
                <a:tab pos="927054" algn="l"/>
              </a:tabLst>
            </a:pPr>
            <a:r>
              <a:rPr lang="es-ES" spc="-25" dirty="0" err="1">
                <a:cs typeface="Calibri"/>
              </a:rPr>
              <a:t>html</a:t>
            </a:r>
            <a:r>
              <a:rPr lang="es-ES" spc="-25" dirty="0">
                <a:cs typeface="Calibri"/>
              </a:rPr>
              <a:t> </a:t>
            </a:r>
            <a:r>
              <a:rPr lang="es-ES" spc="-100" dirty="0">
                <a:cs typeface="Calibri"/>
              </a:rPr>
              <a:t>/ </a:t>
            </a:r>
            <a:r>
              <a:rPr lang="es-ES" spc="40" dirty="0" err="1">
                <a:cs typeface="Calibri"/>
              </a:rPr>
              <a:t>logica</a:t>
            </a:r>
            <a:r>
              <a:rPr lang="es-ES" spc="40" dirty="0">
                <a:cs typeface="Calibri"/>
              </a:rPr>
              <a:t> (</a:t>
            </a:r>
            <a:r>
              <a:rPr lang="es-ES" spc="40" dirty="0" err="1">
                <a:cs typeface="Calibri"/>
              </a:rPr>
              <a:t>aTareas</a:t>
            </a:r>
            <a:r>
              <a:rPr lang="es-ES" spc="40" dirty="0">
                <a:cs typeface="Calibri"/>
              </a:rPr>
              <a:t>, </a:t>
            </a:r>
            <a:r>
              <a:rPr lang="es-ES" spc="35" dirty="0" err="1">
                <a:cs typeface="Calibri"/>
              </a:rPr>
              <a:t>addTareas</a:t>
            </a:r>
            <a:r>
              <a:rPr lang="es-ES" spc="35" dirty="0">
                <a:cs typeface="Calibri"/>
              </a:rPr>
              <a:t>(),</a:t>
            </a:r>
            <a:r>
              <a:rPr lang="es-ES" spc="191" dirty="0">
                <a:cs typeface="Calibri"/>
              </a:rPr>
              <a:t> </a:t>
            </a:r>
            <a:r>
              <a:rPr lang="es-ES" spc="11" dirty="0" err="1">
                <a:cs typeface="Calibri"/>
              </a:rPr>
              <a:t>deleteTareas</a:t>
            </a:r>
            <a:r>
              <a:rPr lang="es-ES" spc="11" dirty="0">
                <a:cs typeface="Calibri"/>
              </a:rPr>
              <a:t>()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65" dirty="0">
                <a:cs typeface="Calibri"/>
              </a:rPr>
              <a:t>Componentes </a:t>
            </a:r>
            <a:r>
              <a:rPr lang="es-ES" spc="35" dirty="0">
                <a:cs typeface="Calibri"/>
              </a:rPr>
              <a:t>presentadores</a:t>
            </a:r>
            <a:r>
              <a:rPr lang="es-ES" spc="111" dirty="0">
                <a:cs typeface="Calibri"/>
              </a:rPr>
              <a:t> </a:t>
            </a:r>
            <a:r>
              <a:rPr lang="es-ES" spc="-31" dirty="0">
                <a:cs typeface="Calibri"/>
              </a:rPr>
              <a:t>(hijos)</a:t>
            </a:r>
            <a:endParaRPr lang="es-ES" dirty="0">
              <a:cs typeface="Calibri"/>
            </a:endParaRPr>
          </a:p>
          <a:p>
            <a:pPr marL="927054" indent="-367012">
              <a:spcBef>
                <a:spcPts val="15"/>
              </a:spcBef>
              <a:buFont typeface="Arial"/>
              <a:buChar char="○"/>
              <a:tabLst>
                <a:tab pos="926420" algn="l"/>
                <a:tab pos="927054" algn="l"/>
              </a:tabLst>
            </a:pPr>
            <a:r>
              <a:rPr lang="es-ES" spc="-15" dirty="0" err="1">
                <a:cs typeface="Calibri"/>
              </a:rPr>
              <a:t>Item</a:t>
            </a:r>
            <a:endParaRPr lang="es-ES" dirty="0">
              <a:cs typeface="Calibri"/>
            </a:endParaRPr>
          </a:p>
          <a:p>
            <a:pPr marL="927054" indent="-367012">
              <a:spcBef>
                <a:spcPts val="15"/>
              </a:spcBef>
              <a:buFont typeface="Arial"/>
              <a:buChar char="○"/>
              <a:tabLst>
                <a:tab pos="926420" algn="l"/>
                <a:tab pos="927054" algn="l"/>
              </a:tabLst>
            </a:pPr>
            <a:r>
              <a:rPr lang="es-ES" spc="51" dirty="0">
                <a:cs typeface="Calibri"/>
              </a:rPr>
              <a:t>Lista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65" dirty="0">
                <a:cs typeface="Calibri"/>
              </a:rPr>
              <a:t>Comunicaciones </a:t>
            </a:r>
            <a:r>
              <a:rPr lang="es-ES" spc="-31" dirty="0">
                <a:cs typeface="Calibri"/>
              </a:rPr>
              <a:t>hijo </a:t>
            </a:r>
            <a:r>
              <a:rPr lang="es-ES" spc="145" dirty="0">
                <a:cs typeface="Calibri"/>
              </a:rPr>
              <a:t>-&gt; </a:t>
            </a:r>
            <a:r>
              <a:rPr lang="es-ES" spc="40" dirty="0">
                <a:cs typeface="Calibri"/>
              </a:rPr>
              <a:t>padre </a:t>
            </a:r>
            <a:r>
              <a:rPr lang="es-ES" spc="180" dirty="0">
                <a:cs typeface="Calibri"/>
              </a:rPr>
              <a:t>= </a:t>
            </a:r>
            <a:r>
              <a:rPr lang="es-ES" spc="11" dirty="0">
                <a:cs typeface="Calibri"/>
              </a:rPr>
              <a:t>evento </a:t>
            </a:r>
            <a:r>
              <a:rPr lang="es-ES" spc="35" dirty="0">
                <a:cs typeface="Calibri"/>
              </a:rPr>
              <a:t>para</a:t>
            </a:r>
            <a:r>
              <a:rPr lang="es-ES" spc="211" dirty="0">
                <a:cs typeface="Calibri"/>
              </a:rPr>
              <a:t> </a:t>
            </a:r>
            <a:r>
              <a:rPr lang="es-ES" spc="11" dirty="0">
                <a:cs typeface="Calibri"/>
              </a:rPr>
              <a:t>añadir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65" dirty="0">
                <a:cs typeface="Calibri"/>
              </a:rPr>
              <a:t>Comunicaciones </a:t>
            </a:r>
            <a:r>
              <a:rPr lang="es-ES" spc="40" dirty="0">
                <a:cs typeface="Calibri"/>
              </a:rPr>
              <a:t>padre </a:t>
            </a:r>
            <a:r>
              <a:rPr lang="es-ES" spc="145" dirty="0">
                <a:cs typeface="Calibri"/>
              </a:rPr>
              <a:t>-&gt; </a:t>
            </a:r>
            <a:r>
              <a:rPr lang="es-ES" spc="-31" dirty="0">
                <a:cs typeface="Calibri"/>
              </a:rPr>
              <a:t>hijo </a:t>
            </a:r>
            <a:r>
              <a:rPr lang="es-ES" spc="180" dirty="0">
                <a:cs typeface="Calibri"/>
              </a:rPr>
              <a:t>=</a:t>
            </a:r>
            <a:r>
              <a:rPr lang="es-ES" spc="215" dirty="0">
                <a:cs typeface="Calibri"/>
              </a:rPr>
              <a:t> </a:t>
            </a:r>
            <a:r>
              <a:rPr lang="es-ES" spc="45" dirty="0">
                <a:cs typeface="Calibri"/>
              </a:rPr>
              <a:t>propiedades</a:t>
            </a:r>
          </a:p>
          <a:p>
            <a:pPr marL="12700">
              <a:spcBef>
                <a:spcPts val="15"/>
              </a:spcBef>
              <a:tabLst>
                <a:tab pos="469243" algn="l"/>
              </a:tabLst>
            </a:pPr>
            <a:r>
              <a:rPr lang="es-ES" spc="45" dirty="0">
                <a:cs typeface="Calibri"/>
              </a:rPr>
              <a:t>					</a:t>
            </a:r>
          </a:p>
          <a:p>
            <a:pPr marL="12700">
              <a:spcBef>
                <a:spcPts val="15"/>
              </a:spcBef>
              <a:tabLst>
                <a:tab pos="469243" algn="l"/>
              </a:tabLst>
            </a:pPr>
            <a:endParaRPr lang="es-ES" spc="45" dirty="0">
              <a:cs typeface="Calibri"/>
            </a:endParaRPr>
          </a:p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65" dirty="0">
                <a:cs typeface="Calibri"/>
              </a:rPr>
              <a:t>Componentes </a:t>
            </a:r>
            <a:r>
              <a:rPr lang="es-ES" spc="35" dirty="0">
                <a:cs typeface="Calibri"/>
              </a:rPr>
              <a:t>presentadores </a:t>
            </a:r>
            <a:r>
              <a:rPr lang="es-ES" spc="-31" dirty="0">
                <a:cs typeface="Calibri"/>
              </a:rPr>
              <a:t>(hijos) </a:t>
            </a:r>
            <a:r>
              <a:rPr lang="es-ES" spc="115" dirty="0">
                <a:cs typeface="Calibri"/>
              </a:rPr>
              <a:t>-</a:t>
            </a:r>
            <a:r>
              <a:rPr lang="es-ES" spc="285" dirty="0">
                <a:cs typeface="Calibri"/>
              </a:rPr>
              <a:t> </a:t>
            </a:r>
            <a:r>
              <a:rPr lang="es-ES" spc="51" dirty="0">
                <a:cs typeface="Calibri"/>
              </a:rPr>
              <a:t>Lista</a:t>
            </a:r>
            <a:endParaRPr lang="es-ES" dirty="0">
              <a:cs typeface="Calibri"/>
            </a:endParaRPr>
          </a:p>
          <a:p>
            <a:pPr marL="927054" indent="-367012">
              <a:spcBef>
                <a:spcPts val="15"/>
              </a:spcBef>
              <a:buFont typeface="Arial"/>
              <a:buChar char="○"/>
              <a:tabLst>
                <a:tab pos="926420" algn="l"/>
                <a:tab pos="927054" algn="l"/>
              </a:tabLst>
            </a:pPr>
            <a:r>
              <a:rPr lang="es-ES" spc="60" dirty="0" err="1">
                <a:cs typeface="Calibri"/>
              </a:rPr>
              <a:t>NgFor</a:t>
            </a:r>
            <a:r>
              <a:rPr lang="es-ES" spc="60" dirty="0">
                <a:cs typeface="Calibri"/>
              </a:rPr>
              <a:t>: </a:t>
            </a:r>
            <a:r>
              <a:rPr lang="es-ES" spc="5" dirty="0">
                <a:cs typeface="Calibri"/>
              </a:rPr>
              <a:t>Iteración </a:t>
            </a:r>
            <a:r>
              <a:rPr lang="es-ES" spc="35" dirty="0">
                <a:cs typeface="Calibri"/>
              </a:rPr>
              <a:t>para </a:t>
            </a:r>
            <a:r>
              <a:rPr lang="es-ES" spc="35" dirty="0" err="1">
                <a:cs typeface="Calibri"/>
              </a:rPr>
              <a:t>mostra</a:t>
            </a:r>
            <a:r>
              <a:rPr lang="es-ES" spc="251" dirty="0">
                <a:cs typeface="Calibri"/>
              </a:rPr>
              <a:t> </a:t>
            </a:r>
            <a:r>
              <a:rPr lang="es-ES" spc="55" dirty="0">
                <a:cs typeface="Calibri"/>
              </a:rPr>
              <a:t>datos</a:t>
            </a:r>
            <a:endParaRPr lang="es-ES" dirty="0">
              <a:cs typeface="Calibri"/>
            </a:endParaRPr>
          </a:p>
          <a:p>
            <a:pPr marL="927054" indent="-367012">
              <a:spcBef>
                <a:spcPts val="15"/>
              </a:spcBef>
              <a:buFont typeface="Arial"/>
              <a:buChar char="○"/>
              <a:tabLst>
                <a:tab pos="926420" algn="l"/>
                <a:tab pos="927054" algn="l"/>
              </a:tabLst>
            </a:pPr>
            <a:r>
              <a:rPr lang="es-ES" spc="20" dirty="0" err="1">
                <a:cs typeface="Calibri"/>
              </a:rPr>
              <a:t>NgIf</a:t>
            </a:r>
            <a:r>
              <a:rPr lang="es-ES" spc="20" dirty="0">
                <a:cs typeface="Calibri"/>
              </a:rPr>
              <a:t>: </a:t>
            </a:r>
            <a:r>
              <a:rPr lang="es-ES" spc="31" dirty="0">
                <a:cs typeface="Calibri"/>
              </a:rPr>
              <a:t>presentación condicional </a:t>
            </a:r>
            <a:r>
              <a:rPr lang="es-ES" spc="60" dirty="0">
                <a:cs typeface="Calibri"/>
              </a:rPr>
              <a:t>de </a:t>
            </a:r>
            <a:r>
              <a:rPr lang="es-ES" spc="40" dirty="0">
                <a:cs typeface="Calibri"/>
              </a:rPr>
              <a:t>los</a:t>
            </a:r>
            <a:r>
              <a:rPr lang="es-ES" spc="311" dirty="0">
                <a:cs typeface="Calibri"/>
              </a:rPr>
              <a:t> </a:t>
            </a:r>
            <a:r>
              <a:rPr lang="es-ES" spc="55" dirty="0">
                <a:cs typeface="Calibri"/>
              </a:rPr>
              <a:t>datos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45" dirty="0">
                <a:cs typeface="Calibri"/>
              </a:rPr>
              <a:t>Nueva </a:t>
            </a:r>
            <a:r>
              <a:rPr lang="es-ES" spc="15" dirty="0">
                <a:cs typeface="Calibri"/>
              </a:rPr>
              <a:t>funcionalidad: </a:t>
            </a:r>
            <a:r>
              <a:rPr lang="es-ES" dirty="0">
                <a:cs typeface="Calibri"/>
              </a:rPr>
              <a:t>borrar</a:t>
            </a:r>
            <a:r>
              <a:rPr lang="es-ES" spc="200" dirty="0">
                <a:cs typeface="Calibri"/>
              </a:rPr>
              <a:t> </a:t>
            </a:r>
            <a:r>
              <a:rPr lang="es-ES" spc="31" dirty="0">
                <a:cs typeface="Calibri"/>
              </a:rPr>
              <a:t>tareas</a:t>
            </a:r>
            <a:endParaRPr lang="es-ES" dirty="0">
              <a:cs typeface="Calibri"/>
            </a:endParaRPr>
          </a:p>
          <a:p>
            <a:pPr marL="927054" indent="-367012">
              <a:spcBef>
                <a:spcPts val="15"/>
              </a:spcBef>
              <a:buFont typeface="Arial"/>
              <a:buChar char="○"/>
              <a:tabLst>
                <a:tab pos="926420" algn="l"/>
                <a:tab pos="927054" algn="l"/>
              </a:tabLst>
            </a:pPr>
            <a:r>
              <a:rPr lang="es-ES" spc="65" dirty="0">
                <a:cs typeface="Calibri"/>
              </a:rPr>
              <a:t>Comunicaciones </a:t>
            </a:r>
            <a:r>
              <a:rPr lang="es-ES" spc="-31" dirty="0">
                <a:cs typeface="Calibri"/>
              </a:rPr>
              <a:t>hijo </a:t>
            </a:r>
            <a:r>
              <a:rPr lang="es-ES" spc="145" dirty="0">
                <a:cs typeface="Calibri"/>
              </a:rPr>
              <a:t>-&gt; </a:t>
            </a:r>
            <a:r>
              <a:rPr lang="es-ES" spc="40" dirty="0">
                <a:cs typeface="Calibri"/>
              </a:rPr>
              <a:t>padre </a:t>
            </a:r>
            <a:r>
              <a:rPr lang="es-ES" spc="180" dirty="0">
                <a:cs typeface="Calibri"/>
              </a:rPr>
              <a:t>= </a:t>
            </a:r>
            <a:r>
              <a:rPr lang="es-ES" spc="11" dirty="0">
                <a:cs typeface="Calibri"/>
              </a:rPr>
              <a:t>evento </a:t>
            </a:r>
            <a:r>
              <a:rPr lang="es-ES" spc="35" dirty="0">
                <a:cs typeface="Calibri"/>
              </a:rPr>
              <a:t>para</a:t>
            </a:r>
            <a:r>
              <a:rPr lang="es-ES" spc="185" dirty="0">
                <a:cs typeface="Calibri"/>
              </a:rPr>
              <a:t> </a:t>
            </a:r>
            <a:r>
              <a:rPr lang="es-ES" dirty="0">
                <a:cs typeface="Calibri"/>
              </a:rPr>
              <a:t>borrar</a:t>
            </a:r>
          </a:p>
          <a:p>
            <a:endParaRPr lang="es-E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09C83D9-7B58-CB4D-944D-3B14BB65E3B1}"/>
              </a:ext>
            </a:extLst>
          </p:cNvPr>
          <p:cNvCxnSpPr/>
          <p:nvPr/>
        </p:nvCxnSpPr>
        <p:spPr>
          <a:xfrm>
            <a:off x="2667000" y="3790950"/>
            <a:ext cx="30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4301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88138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1" dirty="0">
                <a:solidFill>
                  <a:srgbClr val="4A4A4A"/>
                </a:solidFill>
              </a:rPr>
              <a:t>Pipes</a:t>
            </a:r>
            <a:endParaRPr sz="27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7589" y="1154150"/>
          <a:ext cx="3932553" cy="2943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2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latin typeface="Arial"/>
                          <a:cs typeface="Arial"/>
                        </a:rPr>
                        <a:t>Filter/Pipe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Angular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1.x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Angular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currency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date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lowercase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uppercase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titlecase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latin typeface="Arial"/>
                          <a:cs typeface="Arial"/>
                        </a:rPr>
                        <a:t>number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decimal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percent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78065" y="1214413"/>
          <a:ext cx="3972559" cy="2943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latin typeface="Arial"/>
                          <a:cs typeface="Arial"/>
                        </a:rPr>
                        <a:t>Filter/Pipe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Angular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1.x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Angular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json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latin typeface="Arial"/>
                          <a:cs typeface="Arial"/>
                        </a:rPr>
                        <a:t>limitTo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slice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i18nSelect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i18nPlural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async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latin typeface="Arial"/>
                          <a:cs typeface="Arial"/>
                        </a:rPr>
                        <a:t>orderBy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24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i="1" spc="-5" dirty="0">
                          <a:latin typeface="Arial"/>
                          <a:cs typeface="Arial"/>
                        </a:rPr>
                        <a:t>filter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MS PGothic"/>
                          <a:cs typeface="MS PGothic"/>
                        </a:rPr>
                        <a:t>✓</a:t>
                      </a:r>
                      <a:endParaRPr sz="1600">
                        <a:latin typeface="MS PGothic"/>
                        <a:cs typeface="MS PGothic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3A3A3"/>
                      </a:solidFill>
                      <a:prstDash val="solid"/>
                    </a:lnL>
                    <a:lnR w="12700">
                      <a:solidFill>
                        <a:srgbClr val="A3A3A3"/>
                      </a:solidFill>
                      <a:prstDash val="solid"/>
                    </a:lnR>
                    <a:lnT w="12700">
                      <a:solidFill>
                        <a:srgbClr val="A3A3A3"/>
                      </a:solidFill>
                      <a:prstDash val="solid"/>
                    </a:lnT>
                    <a:lnB w="12700">
                      <a:solidFill>
                        <a:srgbClr val="A3A3A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53365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Funcionalidades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681729" y="1237363"/>
            <a:ext cx="4560571" cy="257570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25104" indent="-313039">
              <a:spcBef>
                <a:spcPts val="40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Inyección de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dependencias</a:t>
            </a:r>
            <a:endParaRPr sz="1600">
              <a:latin typeface="Arial"/>
              <a:cs typeface="Arial"/>
            </a:endParaRPr>
          </a:p>
          <a:p>
            <a:pPr marL="325104" indent="-313039">
              <a:spcBef>
                <a:spcPts val="30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Servicios</a:t>
            </a:r>
            <a:endParaRPr sz="160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Cliente http </a:t>
            </a:r>
            <a:r>
              <a:rPr sz="1600" dirty="0">
                <a:latin typeface="Arial"/>
                <a:cs typeface="Arial"/>
              </a:rPr>
              <a:t>(APIs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REST)</a:t>
            </a:r>
            <a:endParaRPr sz="160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Navegación por la app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</a:t>
            </a:r>
            <a:r>
              <a:rPr sz="1600" i="1" spc="-5" dirty="0">
                <a:latin typeface="Arial"/>
                <a:cs typeface="Arial"/>
              </a:rPr>
              <a:t>Router</a:t>
            </a:r>
            <a:r>
              <a:rPr sz="1600" spc="-5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Animaciones</a:t>
            </a:r>
            <a:endParaRPr sz="160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Internacionalización</a:t>
            </a:r>
            <a:endParaRPr sz="160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Soporte para tests unitarios </a:t>
            </a:r>
            <a:r>
              <a:rPr sz="1600" dirty="0">
                <a:latin typeface="Arial"/>
                <a:cs typeface="Arial"/>
              </a:rPr>
              <a:t>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e2e</a:t>
            </a:r>
            <a:endParaRPr sz="160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Librerías de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componentes</a:t>
            </a:r>
            <a:endParaRPr sz="160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Renderizado en el </a:t>
            </a:r>
            <a:r>
              <a:rPr sz="1600" dirty="0">
                <a:latin typeface="Arial"/>
                <a:cs typeface="Arial"/>
              </a:rPr>
              <a:t>servidor (Angular</a:t>
            </a:r>
            <a:r>
              <a:rPr sz="1600" spc="-91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Universal)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84153" y="1496425"/>
            <a:ext cx="3193399" cy="1887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1" y="2495551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43" marR="5080" indent="-626079">
              <a:lnSpc>
                <a:spcPts val="2851"/>
              </a:lnSpc>
              <a:spcBef>
                <a:spcPts val="220"/>
              </a:spcBef>
              <a:tabLst>
                <a:tab pos="3929818" algn="l"/>
              </a:tabLst>
            </a:pPr>
            <a:r>
              <a:rPr lang="es-ES" sz="2400" spc="15" dirty="0">
                <a:solidFill>
                  <a:srgbClr val="4A4A4A"/>
                </a:solidFill>
              </a:rPr>
              <a:t>3.b. </a:t>
            </a:r>
            <a:r>
              <a:rPr lang="es-ES" sz="2400" spc="25" dirty="0">
                <a:solidFill>
                  <a:srgbClr val="4A4A4A"/>
                </a:solidFill>
              </a:rPr>
              <a:t>Modelos </a:t>
            </a:r>
            <a:r>
              <a:rPr lang="es-ES" sz="2400" spc="15" dirty="0">
                <a:solidFill>
                  <a:srgbClr val="4A4A4A"/>
                </a:solidFill>
              </a:rPr>
              <a:t>de </a:t>
            </a:r>
            <a:r>
              <a:rPr lang="es-ES" sz="2400" spc="20" dirty="0">
                <a:solidFill>
                  <a:srgbClr val="4A4A4A"/>
                </a:solidFill>
              </a:rPr>
              <a:t>datos.  </a:t>
            </a:r>
            <a:r>
              <a:rPr lang="es-ES" sz="2400" spc="-5" dirty="0">
                <a:solidFill>
                  <a:srgbClr val="4A4A4A"/>
                </a:solidFill>
              </a:rPr>
              <a:t>Formularios.</a:t>
            </a:r>
            <a:r>
              <a:rPr lang="es-ES" sz="2400" spc="-51" dirty="0">
                <a:solidFill>
                  <a:srgbClr val="4A4A4A"/>
                </a:solidFill>
              </a:rPr>
              <a:t> </a:t>
            </a:r>
            <a:r>
              <a:rPr lang="es-ES" sz="2400" spc="-11" dirty="0">
                <a:solidFill>
                  <a:srgbClr val="4A4A4A"/>
                </a:solidFill>
              </a:rPr>
              <a:t>Validación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81383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0029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Basados </a:t>
            </a:r>
            <a:r>
              <a:rPr sz="2700" spc="-31" dirty="0">
                <a:solidFill>
                  <a:srgbClr val="4A4A4A"/>
                </a:solidFill>
              </a:rPr>
              <a:t>en la </a:t>
            </a:r>
            <a:r>
              <a:rPr sz="2700" spc="5" dirty="0">
                <a:solidFill>
                  <a:srgbClr val="4A4A4A"/>
                </a:solidFill>
              </a:rPr>
              <a:t>vista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84" y="1262653"/>
            <a:ext cx="5467985" cy="18519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Basados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Vista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(Template</a:t>
            </a:r>
            <a:r>
              <a:rPr sz="2000" spc="3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Driven)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 dirty="0">
              <a:latin typeface="Calibri"/>
              <a:cs typeface="Calibri"/>
            </a:endParaRPr>
          </a:p>
          <a:p>
            <a:pPr marL="469876" indent="-382252">
              <a:spcBef>
                <a:spcPts val="5"/>
              </a:spcBef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Similares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utilizados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z="2000" spc="30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AngularJS</a:t>
            </a:r>
            <a:endParaRPr sz="2000" dirty="0">
              <a:latin typeface="Calibri"/>
              <a:cs typeface="Calibri"/>
            </a:endParaRPr>
          </a:p>
          <a:p>
            <a:pPr marL="469876" indent="-382252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detección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cambio sigue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patrón</a:t>
            </a:r>
            <a:r>
              <a:rPr sz="2000" spc="4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Push</a:t>
            </a:r>
            <a:endParaRPr sz="2000" dirty="0">
              <a:latin typeface="Calibri"/>
              <a:cs typeface="Calibri"/>
            </a:endParaRPr>
          </a:p>
          <a:p>
            <a:pPr marL="469876" indent="-382252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clave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está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doble</a:t>
            </a:r>
            <a:r>
              <a:rPr sz="2000" spc="3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binding</a:t>
            </a:r>
            <a:endParaRPr sz="2000" dirty="0">
              <a:latin typeface="Calibri"/>
              <a:cs typeface="Calibri"/>
            </a:endParaRPr>
          </a:p>
          <a:p>
            <a:pPr marL="469876" indent="-382252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necesita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importar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</a:t>
            </a:r>
            <a:r>
              <a:rPr sz="2000" spc="3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FormsModule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1" y="128365"/>
            <a:ext cx="34474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Basados </a:t>
            </a:r>
            <a:r>
              <a:rPr sz="2700" spc="-31" dirty="0">
                <a:solidFill>
                  <a:srgbClr val="4A4A4A"/>
                </a:solidFill>
              </a:rPr>
              <a:t>en el</a:t>
            </a:r>
            <a:r>
              <a:rPr sz="2700" spc="-45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Modelo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83" y="1335602"/>
            <a:ext cx="6493511" cy="18519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Basados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Modelo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(Model</a:t>
            </a:r>
            <a:r>
              <a:rPr sz="2000" spc="34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Driven)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>
              <a:latin typeface="Calibri"/>
              <a:cs typeface="Calibri"/>
            </a:endParaRPr>
          </a:p>
          <a:p>
            <a:pPr marL="469876" indent="-382252">
              <a:spcBef>
                <a:spcPts val="5"/>
              </a:spcBef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Emplean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programación</a:t>
            </a: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reactiva</a:t>
            </a:r>
            <a:endParaRPr sz="2000">
              <a:latin typeface="Calibri"/>
              <a:cs typeface="Calibri"/>
            </a:endParaRPr>
          </a:p>
          <a:p>
            <a:pPr marL="469876" indent="-382252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detección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cambio sigue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patrón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Observer</a:t>
            </a:r>
            <a:r>
              <a:rPr sz="2000" spc="53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A4A4A"/>
                </a:solidFill>
                <a:latin typeface="Calibri"/>
                <a:cs typeface="Calibri"/>
              </a:rPr>
              <a:t>(Pull)</a:t>
            </a:r>
            <a:endParaRPr sz="2000">
              <a:latin typeface="Calibri"/>
              <a:cs typeface="Calibri"/>
            </a:endParaRPr>
          </a:p>
          <a:p>
            <a:pPr marL="469876" indent="-382252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necesita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importar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</a:t>
            </a:r>
            <a:r>
              <a:rPr sz="2000" spc="3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ReactiveFormsModule</a:t>
            </a:r>
            <a:endParaRPr sz="2000">
              <a:latin typeface="Calibri"/>
              <a:cs typeface="Calibri"/>
            </a:endParaRPr>
          </a:p>
          <a:p>
            <a:pPr marL="469876" indent="-382252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opción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recomendable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z="2000" spc="27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25526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5" dirty="0">
                <a:solidFill>
                  <a:srgbClr val="4A4A4A"/>
                </a:solidFill>
              </a:rPr>
              <a:t>Elementos </a:t>
            </a:r>
            <a:r>
              <a:rPr sz="2700" spc="-5" dirty="0">
                <a:solidFill>
                  <a:srgbClr val="4A4A4A"/>
                </a:solidFill>
              </a:rPr>
              <a:t>HTML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-5" dirty="0">
                <a:solidFill>
                  <a:srgbClr val="4A4A4A"/>
                </a:solidFill>
              </a:rPr>
              <a:t>un</a:t>
            </a:r>
            <a:r>
              <a:rPr sz="2700" spc="-25" dirty="0">
                <a:solidFill>
                  <a:srgbClr val="4A4A4A"/>
                </a:solidFill>
              </a:rPr>
              <a:t> </a:t>
            </a:r>
            <a:r>
              <a:rPr sz="2700" spc="5" dirty="0">
                <a:solidFill>
                  <a:srgbClr val="4A4A4A"/>
                </a:solidFill>
              </a:rPr>
              <a:t>formulario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64399" y="787984"/>
            <a:ext cx="2880360" cy="316881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332724" indent="-313039">
              <a:spcBef>
                <a:spcPts val="309"/>
              </a:spcBef>
              <a:buSzPct val="91666"/>
              <a:buChar char="●"/>
              <a:tabLst>
                <a:tab pos="332724" algn="l"/>
                <a:tab pos="333358" algn="l"/>
              </a:tabLst>
            </a:pPr>
            <a:r>
              <a:rPr sz="1200" spc="-5" dirty="0">
                <a:latin typeface="Arial"/>
                <a:cs typeface="Arial"/>
              </a:rPr>
              <a:t>input type</a:t>
            </a:r>
            <a:r>
              <a:rPr sz="1200" spc="-11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text…</a:t>
            </a:r>
            <a:endParaRPr sz="1200" dirty="0">
              <a:latin typeface="Arial"/>
              <a:cs typeface="Arial"/>
            </a:endParaRPr>
          </a:p>
          <a:p>
            <a:pPr marL="789900" lvl="1" indent="-313039">
              <a:spcBef>
                <a:spcPts val="209"/>
              </a:spcBef>
              <a:buSzPct val="91666"/>
              <a:buChar char="○"/>
              <a:tabLst>
                <a:tab pos="789900" algn="l"/>
                <a:tab pos="790535" algn="l"/>
              </a:tabLst>
            </a:pPr>
            <a:r>
              <a:rPr sz="1200" spc="-5" dirty="0">
                <a:latin typeface="Arial"/>
                <a:cs typeface="Arial"/>
              </a:rPr>
              <a:t>text</a:t>
            </a:r>
            <a:endParaRPr sz="1200" dirty="0">
              <a:latin typeface="Arial"/>
              <a:cs typeface="Arial"/>
            </a:endParaRPr>
          </a:p>
          <a:p>
            <a:pPr marL="789900" lvl="1" indent="-313039">
              <a:spcBef>
                <a:spcPts val="209"/>
              </a:spcBef>
              <a:buSzPct val="91666"/>
              <a:buChar char="○"/>
              <a:tabLst>
                <a:tab pos="789900" algn="l"/>
                <a:tab pos="790535" algn="l"/>
              </a:tabLst>
            </a:pPr>
            <a:r>
              <a:rPr sz="1200" spc="-5" dirty="0">
                <a:latin typeface="Arial"/>
                <a:cs typeface="Arial"/>
              </a:rPr>
              <a:t>password</a:t>
            </a:r>
            <a:endParaRPr sz="1200" dirty="0">
              <a:latin typeface="Arial"/>
              <a:cs typeface="Arial"/>
            </a:endParaRPr>
          </a:p>
          <a:p>
            <a:pPr marL="789900" lvl="1" indent="-313039">
              <a:spcBef>
                <a:spcPts val="209"/>
              </a:spcBef>
              <a:buSzPct val="91666"/>
              <a:buChar char="○"/>
              <a:tabLst>
                <a:tab pos="789900" algn="l"/>
                <a:tab pos="790535" algn="l"/>
              </a:tabLst>
            </a:pPr>
            <a:r>
              <a:rPr sz="1200" spc="-5" dirty="0">
                <a:latin typeface="Arial"/>
                <a:cs typeface="Arial"/>
              </a:rPr>
              <a:t>email </a:t>
            </a:r>
            <a:r>
              <a:rPr sz="1200" dirty="0">
                <a:latin typeface="Arial"/>
                <a:cs typeface="Arial"/>
              </a:rPr>
              <a:t>| </a:t>
            </a:r>
            <a:r>
              <a:rPr sz="1200" spc="-5" dirty="0">
                <a:latin typeface="Arial"/>
                <a:cs typeface="Arial"/>
              </a:rPr>
              <a:t>tel </a:t>
            </a:r>
            <a:r>
              <a:rPr sz="1200" dirty="0">
                <a:latin typeface="Arial"/>
                <a:cs typeface="Arial"/>
              </a:rPr>
              <a:t>|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url</a:t>
            </a:r>
            <a:endParaRPr sz="1200" dirty="0">
              <a:latin typeface="Arial"/>
              <a:cs typeface="Arial"/>
            </a:endParaRPr>
          </a:p>
          <a:p>
            <a:pPr marL="789900" lvl="1" indent="-313039">
              <a:spcBef>
                <a:spcPts val="209"/>
              </a:spcBef>
              <a:buSzPct val="91666"/>
              <a:buChar char="○"/>
              <a:tabLst>
                <a:tab pos="789900" algn="l"/>
                <a:tab pos="790535" algn="l"/>
              </a:tabLst>
            </a:pPr>
            <a:r>
              <a:rPr sz="1200" dirty="0">
                <a:latin typeface="Arial"/>
                <a:cs typeface="Arial"/>
              </a:rPr>
              <a:t>search</a:t>
            </a:r>
          </a:p>
          <a:p>
            <a:pPr marL="789900" lvl="1" indent="-313039">
              <a:spcBef>
                <a:spcPts val="209"/>
              </a:spcBef>
              <a:buSzPct val="91666"/>
              <a:buChar char="○"/>
              <a:tabLst>
                <a:tab pos="789900" algn="l"/>
                <a:tab pos="790535" algn="l"/>
              </a:tabLst>
            </a:pPr>
            <a:r>
              <a:rPr sz="1200" spc="-5" dirty="0">
                <a:latin typeface="Arial"/>
                <a:cs typeface="Arial"/>
              </a:rPr>
              <a:t>number </a:t>
            </a:r>
            <a:r>
              <a:rPr sz="1200" dirty="0">
                <a:latin typeface="Arial"/>
                <a:cs typeface="Arial"/>
              </a:rPr>
              <a:t>|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range</a:t>
            </a:r>
          </a:p>
          <a:p>
            <a:pPr marL="789900" lvl="1" indent="-313039">
              <a:spcBef>
                <a:spcPts val="209"/>
              </a:spcBef>
              <a:buSzPct val="91666"/>
              <a:buChar char="○"/>
              <a:tabLst>
                <a:tab pos="789900" algn="l"/>
                <a:tab pos="790535" algn="l"/>
              </a:tabLst>
            </a:pPr>
            <a:r>
              <a:rPr sz="1200" dirty="0">
                <a:latin typeface="Arial"/>
                <a:cs typeface="Arial"/>
              </a:rPr>
              <a:t>color</a:t>
            </a:r>
          </a:p>
          <a:p>
            <a:pPr marL="789900" lvl="1" indent="-313039">
              <a:spcBef>
                <a:spcPts val="209"/>
              </a:spcBef>
              <a:buSzPct val="91666"/>
              <a:buChar char="○"/>
              <a:tabLst>
                <a:tab pos="789900" algn="l"/>
                <a:tab pos="790535" algn="l"/>
              </a:tabLst>
            </a:pPr>
            <a:r>
              <a:rPr lang="es-ES" sz="1200" dirty="0">
                <a:latin typeface="Arial"/>
                <a:cs typeface="Arial"/>
              </a:rPr>
              <a:t>S</a:t>
            </a:r>
            <a:r>
              <a:rPr sz="1200" dirty="0" err="1">
                <a:latin typeface="Arial"/>
                <a:cs typeface="Arial"/>
              </a:rPr>
              <a:t>ubmit</a:t>
            </a:r>
            <a:r>
              <a:rPr lang="es-ES" sz="1200" dirty="0">
                <a:latin typeface="Arial"/>
                <a:cs typeface="Arial"/>
              </a:rPr>
              <a:t> </a:t>
            </a:r>
            <a:r>
              <a:rPr lang="es-ES" sz="1200" dirty="0" err="1">
                <a:latin typeface="Arial"/>
                <a:cs typeface="Arial"/>
              </a:rPr>
              <a:t>form</a:t>
            </a:r>
            <a:endParaRPr sz="1200" dirty="0">
              <a:latin typeface="Arial"/>
              <a:cs typeface="Arial"/>
            </a:endParaRPr>
          </a:p>
          <a:p>
            <a:pPr marL="789900" lvl="1" indent="-313039">
              <a:spcBef>
                <a:spcPts val="209"/>
              </a:spcBef>
              <a:buSzPct val="91666"/>
              <a:buChar char="○"/>
              <a:tabLst>
                <a:tab pos="789900" algn="l"/>
                <a:tab pos="790535" algn="l"/>
              </a:tabLst>
            </a:pPr>
            <a:r>
              <a:rPr sz="1200" spc="-5" dirty="0">
                <a:latin typeface="Arial"/>
                <a:cs typeface="Arial"/>
              </a:rPr>
              <a:t>date </a:t>
            </a:r>
            <a:r>
              <a:rPr sz="1200" dirty="0">
                <a:latin typeface="Arial"/>
                <a:cs typeface="Arial"/>
              </a:rPr>
              <a:t>| </a:t>
            </a:r>
            <a:r>
              <a:rPr sz="1200" spc="-5" dirty="0">
                <a:latin typeface="Arial"/>
                <a:cs typeface="Arial"/>
              </a:rPr>
              <a:t>datetime </a:t>
            </a:r>
            <a:r>
              <a:rPr sz="1200" dirty="0">
                <a:latin typeface="Arial"/>
                <a:cs typeface="Arial"/>
              </a:rPr>
              <a:t>|</a:t>
            </a:r>
            <a:r>
              <a:rPr sz="1200" spc="-91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datetime-local</a:t>
            </a:r>
            <a:endParaRPr sz="1200" dirty="0">
              <a:latin typeface="Arial"/>
              <a:cs typeface="Arial"/>
            </a:endParaRPr>
          </a:p>
          <a:p>
            <a:pPr marL="789900" lvl="1" indent="-313039">
              <a:spcBef>
                <a:spcPts val="209"/>
              </a:spcBef>
              <a:buSzPct val="91666"/>
              <a:buChar char="○"/>
              <a:tabLst>
                <a:tab pos="789900" algn="l"/>
                <a:tab pos="790535" algn="l"/>
              </a:tabLst>
            </a:pPr>
            <a:r>
              <a:rPr sz="1200" dirty="0">
                <a:latin typeface="Arial"/>
                <a:cs typeface="Arial"/>
              </a:rPr>
              <a:t>month | </a:t>
            </a:r>
            <a:r>
              <a:rPr sz="1200" spc="-5" dirty="0">
                <a:latin typeface="Arial"/>
                <a:cs typeface="Arial"/>
              </a:rPr>
              <a:t>week </a:t>
            </a:r>
            <a:r>
              <a:rPr sz="1200" dirty="0">
                <a:latin typeface="Arial"/>
                <a:cs typeface="Arial"/>
              </a:rPr>
              <a:t>|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time</a:t>
            </a:r>
            <a:endParaRPr sz="1200" dirty="0">
              <a:latin typeface="Arial"/>
              <a:cs typeface="Arial"/>
            </a:endParaRPr>
          </a:p>
          <a:p>
            <a:pPr marL="332724" indent="-313039">
              <a:spcBef>
                <a:spcPts val="209"/>
              </a:spcBef>
              <a:buSzPct val="91666"/>
              <a:buChar char="●"/>
              <a:tabLst>
                <a:tab pos="332724" algn="l"/>
                <a:tab pos="333358" algn="l"/>
              </a:tabLst>
            </a:pPr>
            <a:r>
              <a:rPr sz="1200" spc="-5" dirty="0">
                <a:latin typeface="Arial"/>
                <a:cs typeface="Arial"/>
              </a:rPr>
              <a:t>textbox</a:t>
            </a:r>
            <a:endParaRPr sz="1200" dirty="0">
              <a:latin typeface="Arial"/>
              <a:cs typeface="Arial"/>
            </a:endParaRPr>
          </a:p>
          <a:p>
            <a:pPr marL="332724" indent="-313039">
              <a:spcBef>
                <a:spcPts val="209"/>
              </a:spcBef>
              <a:buSzPct val="91666"/>
              <a:buChar char="●"/>
              <a:tabLst>
                <a:tab pos="332724" algn="l"/>
                <a:tab pos="333358" algn="l"/>
              </a:tabLst>
            </a:pPr>
            <a:r>
              <a:rPr sz="1200" spc="-5" dirty="0">
                <a:latin typeface="Arial"/>
                <a:cs typeface="Arial"/>
              </a:rPr>
              <a:t>input type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checkbox</a:t>
            </a:r>
          </a:p>
          <a:p>
            <a:pPr marL="332724" indent="-313039">
              <a:spcBef>
                <a:spcPts val="209"/>
              </a:spcBef>
              <a:buSzPct val="91666"/>
              <a:buChar char="●"/>
              <a:tabLst>
                <a:tab pos="332724" algn="l"/>
                <a:tab pos="333358" algn="l"/>
              </a:tabLst>
            </a:pPr>
            <a:r>
              <a:rPr sz="1200" spc="-5" dirty="0">
                <a:latin typeface="Arial"/>
                <a:cs typeface="Arial"/>
              </a:rPr>
              <a:t>input type</a:t>
            </a:r>
            <a:r>
              <a:rPr sz="1200" spc="-11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radio</a:t>
            </a:r>
          </a:p>
          <a:p>
            <a:pPr marL="332724" indent="-313039">
              <a:spcBef>
                <a:spcPts val="209"/>
              </a:spcBef>
              <a:buSzPct val="91666"/>
              <a:buChar char="●"/>
              <a:tabLst>
                <a:tab pos="332724" algn="l"/>
                <a:tab pos="333358" algn="l"/>
              </a:tabLst>
            </a:pPr>
            <a:r>
              <a:rPr sz="1200" dirty="0">
                <a:latin typeface="Arial"/>
                <a:cs typeface="Arial"/>
              </a:rPr>
              <a:t>select/options</a:t>
            </a:r>
          </a:p>
          <a:p>
            <a:pPr marL="332724" indent="-320659">
              <a:spcBef>
                <a:spcPts val="209"/>
              </a:spcBef>
              <a:buChar char="●"/>
              <a:tabLst>
                <a:tab pos="332724" algn="l"/>
                <a:tab pos="333358" algn="l"/>
              </a:tabLst>
            </a:pPr>
            <a:r>
              <a:rPr sz="1200" spc="-5" dirty="0">
                <a:latin typeface="Arial"/>
                <a:cs typeface="Arial"/>
              </a:rPr>
              <a:t>button</a:t>
            </a:r>
            <a:endParaRPr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29711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Formulario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5" dirty="0">
                <a:solidFill>
                  <a:srgbClr val="4A4A4A"/>
                </a:solidFill>
              </a:rPr>
              <a:t>ejemplo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48205" y="1322944"/>
            <a:ext cx="3019425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629" indent="-322564">
              <a:spcBef>
                <a:spcPts val="100"/>
              </a:spcBef>
              <a:buChar char="-"/>
              <a:tabLst>
                <a:tab pos="334629" algn="l"/>
                <a:tab pos="335264" algn="l"/>
              </a:tabLst>
            </a:pP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input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type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text </a:t>
            </a:r>
            <a:r>
              <a:rPr sz="2000" spc="-111" dirty="0">
                <a:solidFill>
                  <a:srgbClr val="4A4A4A"/>
                </a:solidFill>
                <a:latin typeface="Calibri"/>
                <a:cs typeface="Calibri"/>
              </a:rPr>
              <a:t>/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email</a:t>
            </a:r>
            <a:r>
              <a:rPr sz="2000" spc="2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15" dirty="0">
                <a:solidFill>
                  <a:srgbClr val="4A4A4A"/>
                </a:solidFill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  <a:p>
            <a:pPr marL="334629" indent="-322564">
              <a:buChar char="-"/>
              <a:tabLst>
                <a:tab pos="334629" algn="l"/>
                <a:tab pos="335264" algn="l"/>
              </a:tabLst>
            </a:pP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select </a:t>
            </a:r>
            <a:r>
              <a:rPr sz="2000" spc="-111" dirty="0">
                <a:solidFill>
                  <a:srgbClr val="4A4A4A"/>
                </a:solidFill>
                <a:latin typeface="Calibri"/>
                <a:cs typeface="Calibri"/>
              </a:rPr>
              <a:t>/</a:t>
            </a: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options</a:t>
            </a:r>
            <a:endParaRPr sz="2000">
              <a:latin typeface="Calibri"/>
              <a:cs typeface="Calibri"/>
            </a:endParaRPr>
          </a:p>
          <a:p>
            <a:pPr marL="334629" marR="981026" indent="-322564">
              <a:buChar char="-"/>
              <a:tabLst>
                <a:tab pos="334629" algn="l"/>
                <a:tab pos="335264" algn="l"/>
              </a:tabLst>
            </a:pP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input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type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radio 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(radio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buttons)</a:t>
            </a:r>
            <a:endParaRPr sz="2000">
              <a:latin typeface="Calibri"/>
              <a:cs typeface="Calibri"/>
            </a:endParaRPr>
          </a:p>
          <a:p>
            <a:pPr marL="334629" marR="867368" indent="-322564">
              <a:buChar char="-"/>
              <a:tabLst>
                <a:tab pos="334629" algn="l"/>
                <a:tab pos="335264" algn="l"/>
              </a:tabLst>
            </a:pP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input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type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check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(checkbox)</a:t>
            </a:r>
            <a:endParaRPr sz="2000">
              <a:latin typeface="Calibri"/>
              <a:cs typeface="Calibri"/>
            </a:endParaRPr>
          </a:p>
          <a:p>
            <a:pPr marL="334629" indent="-322564">
              <a:buChar char="-"/>
              <a:tabLst>
                <a:tab pos="334629" algn="l"/>
                <a:tab pos="335264" algn="l"/>
              </a:tabLst>
            </a:pP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buttons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48201" y="1123952"/>
            <a:ext cx="2699283" cy="4131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52755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31" dirty="0">
                <a:solidFill>
                  <a:srgbClr val="4A4A4A"/>
                </a:solidFill>
              </a:rPr>
              <a:t>Modelos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35" dirty="0">
                <a:solidFill>
                  <a:srgbClr val="4A4A4A"/>
                </a:solidFill>
              </a:rPr>
              <a:t>datos </a:t>
            </a:r>
            <a:r>
              <a:rPr sz="2700" spc="-31" dirty="0">
                <a:solidFill>
                  <a:srgbClr val="4A4A4A"/>
                </a:solidFill>
              </a:rPr>
              <a:t>en</a:t>
            </a:r>
            <a:r>
              <a:rPr sz="2700" spc="-185" dirty="0">
                <a:solidFill>
                  <a:srgbClr val="4A4A4A"/>
                </a:solidFill>
              </a:rPr>
              <a:t> </a:t>
            </a:r>
            <a:r>
              <a:rPr sz="2700" spc="-15" dirty="0">
                <a:solidFill>
                  <a:srgbClr val="4A4A4A"/>
                </a:solidFill>
              </a:rPr>
              <a:t>Angular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810588"/>
            <a:ext cx="6921500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No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existe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elemento</a:t>
            </a:r>
            <a:r>
              <a:rPr sz="2000" spc="27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definido</a:t>
            </a:r>
            <a:endParaRPr sz="2000" dirty="0">
              <a:latin typeface="Calibri"/>
              <a:cs typeface="Calibri"/>
            </a:endParaRPr>
          </a:p>
          <a:p>
            <a:pPr marL="469876" indent="-322564">
              <a:buChar char="-"/>
              <a:tabLst>
                <a:tab pos="469243" algn="l"/>
                <a:tab pos="469876" algn="l"/>
              </a:tabLst>
            </a:pP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Pueden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ser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conjunto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propiedades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</a:t>
            </a:r>
            <a:endParaRPr sz="2000" dirty="0">
              <a:latin typeface="Calibri"/>
              <a:cs typeface="Calibri"/>
            </a:endParaRPr>
          </a:p>
          <a:p>
            <a:pPr marL="469876" indent="-322564">
              <a:buChar char="-"/>
              <a:tabLst>
                <a:tab pos="469243" algn="l"/>
                <a:tab pos="469876" algn="l"/>
              </a:tabLst>
            </a:pP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Pueden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crearse</a:t>
            </a:r>
            <a:r>
              <a:rPr sz="2000" spc="12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aparte</a:t>
            </a:r>
            <a:endParaRPr sz="2000" dirty="0">
              <a:latin typeface="Calibri"/>
              <a:cs typeface="Calibri"/>
            </a:endParaRPr>
          </a:p>
          <a:p>
            <a:pPr marL="927054" lvl="1" indent="-299706">
              <a:buSzPct val="75000"/>
              <a:buChar char="-"/>
              <a:tabLst>
                <a:tab pos="926420" algn="l"/>
                <a:tab pos="927054" algn="l"/>
              </a:tabLst>
            </a:pP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clases</a:t>
            </a:r>
            <a:endParaRPr sz="2000" dirty="0">
              <a:latin typeface="Calibri"/>
              <a:cs typeface="Calibri"/>
            </a:endParaRPr>
          </a:p>
          <a:p>
            <a:pPr marL="927054" lvl="1" indent="-299706">
              <a:buSzPct val="75000"/>
              <a:buChar char="-"/>
              <a:tabLst>
                <a:tab pos="926420" algn="l"/>
                <a:tab pos="927054" algn="l"/>
              </a:tabLst>
            </a:pP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interfaces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55251" y="2926991"/>
            <a:ext cx="4671060" cy="884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Por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ejemplo,</a:t>
            </a:r>
            <a:endParaRPr sz="1400">
              <a:latin typeface="Arial"/>
              <a:cs typeface="Arial"/>
            </a:endParaRPr>
          </a:p>
          <a:p>
            <a:pPr marL="469876" indent="-288275">
              <a:lnSpc>
                <a:spcPts val="1651"/>
              </a:lnSpc>
              <a:buChar char="-"/>
              <a:tabLst>
                <a:tab pos="469243" algn="l"/>
                <a:tab pos="469876" algn="l"/>
              </a:tabLst>
            </a:pPr>
            <a:r>
              <a:rPr sz="1400" spc="-5" dirty="0">
                <a:latin typeface="Arial"/>
                <a:cs typeface="Arial"/>
              </a:rPr>
              <a:t>para los datos del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formulario</a:t>
            </a:r>
            <a:endParaRPr sz="1400">
              <a:latin typeface="Arial"/>
              <a:cs typeface="Arial"/>
            </a:endParaRPr>
          </a:p>
          <a:p>
            <a:pPr marL="469876" marR="5080" indent="-288275">
              <a:lnSpc>
                <a:spcPts val="1651"/>
              </a:lnSpc>
              <a:spcBef>
                <a:spcPts val="65"/>
              </a:spcBef>
              <a:buChar char="-"/>
              <a:tabLst>
                <a:tab pos="469243" algn="l"/>
                <a:tab pos="469876" algn="l"/>
              </a:tabLst>
            </a:pPr>
            <a:r>
              <a:rPr sz="1400" spc="-5" dirty="0">
                <a:latin typeface="Arial"/>
                <a:cs typeface="Arial"/>
              </a:rPr>
              <a:t>para los </a:t>
            </a:r>
            <a:r>
              <a:rPr sz="1400" dirty="0">
                <a:latin typeface="Arial"/>
                <a:cs typeface="Arial"/>
              </a:rPr>
              <a:t>maestros </a:t>
            </a:r>
            <a:r>
              <a:rPr sz="1400" spc="-5" dirty="0">
                <a:latin typeface="Arial"/>
                <a:cs typeface="Arial"/>
              </a:rPr>
              <a:t>de datos de determinados </a:t>
            </a:r>
            <a:r>
              <a:rPr sz="1400" dirty="0">
                <a:latin typeface="Arial"/>
                <a:cs typeface="Arial"/>
              </a:rPr>
              <a:t>campos  (en </a:t>
            </a:r>
            <a:r>
              <a:rPr sz="1400" spc="-5" dirty="0">
                <a:latin typeface="Arial"/>
                <a:cs typeface="Arial"/>
              </a:rPr>
              <a:t>los que existe una </a:t>
            </a:r>
            <a:r>
              <a:rPr sz="1400" dirty="0">
                <a:latin typeface="Arial"/>
                <a:cs typeface="Arial"/>
              </a:rPr>
              <a:t>serie </a:t>
            </a:r>
            <a:r>
              <a:rPr sz="1400" spc="-5" dirty="0">
                <a:latin typeface="Arial"/>
                <a:cs typeface="Arial"/>
              </a:rPr>
              <a:t>de opciones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válidas)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54661" y="2554962"/>
            <a:ext cx="618491" cy="839469"/>
            <a:chOff x="2054662" y="2554962"/>
            <a:chExt cx="618490" cy="839469"/>
          </a:xfrm>
        </p:grpSpPr>
        <p:sp>
          <p:nvSpPr>
            <p:cNvPr id="6" name="object 6"/>
            <p:cNvSpPr/>
            <p:nvPr/>
          </p:nvSpPr>
          <p:spPr>
            <a:xfrm>
              <a:off x="2059425" y="2559724"/>
              <a:ext cx="590550" cy="819150"/>
            </a:xfrm>
            <a:custGeom>
              <a:avLst/>
              <a:gdLst/>
              <a:ahLst/>
              <a:cxnLst/>
              <a:rect l="l" t="t" r="r" b="b"/>
              <a:pathLst>
                <a:path w="590550" h="819150">
                  <a:moveTo>
                    <a:pt x="0" y="0"/>
                  </a:moveTo>
                  <a:lnTo>
                    <a:pt x="0" y="818699"/>
                  </a:lnTo>
                  <a:lnTo>
                    <a:pt x="590156" y="81869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38870" y="33677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38870" y="33677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6"/>
            <a:ext cx="472043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- </a:t>
            </a:r>
            <a:r>
              <a:rPr lang="es-ES" sz="2800" spc="20" dirty="0">
                <a:solidFill>
                  <a:schemeClr val="tx1"/>
                </a:solidFill>
                <a:latin typeface="Calibri"/>
                <a:cs typeface="Calibri"/>
              </a:rPr>
              <a:t>Formulario </a:t>
            </a:r>
            <a:r>
              <a:rPr lang="es-ES" sz="2800" spc="75" dirty="0" err="1">
                <a:solidFill>
                  <a:schemeClr val="tx1"/>
                </a:solidFill>
                <a:latin typeface="Calibri"/>
                <a:cs typeface="Calibri"/>
              </a:rPr>
              <a:t>Template</a:t>
            </a:r>
            <a:r>
              <a:rPr lang="es-ES" sz="2800" spc="3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ES" sz="2800" spc="20" dirty="0" err="1">
                <a:solidFill>
                  <a:srgbClr val="FFFFFF"/>
                </a:solidFill>
                <a:latin typeface="Calibri"/>
                <a:cs typeface="Calibri"/>
              </a:rPr>
              <a:t>Driven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70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9" y="1547310"/>
            <a:ext cx="70445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35" dirty="0">
                <a:cs typeface="Calibri"/>
              </a:rPr>
              <a:t>Partimos </a:t>
            </a:r>
            <a:r>
              <a:rPr lang="es-ES" spc="11" dirty="0">
                <a:cs typeface="Calibri"/>
              </a:rPr>
              <a:t>del </a:t>
            </a:r>
            <a:r>
              <a:rPr lang="es-ES" spc="-20" dirty="0">
                <a:cs typeface="Calibri"/>
              </a:rPr>
              <a:t>formulario </a:t>
            </a:r>
            <a:r>
              <a:rPr lang="es-ES" spc="60" dirty="0">
                <a:cs typeface="Calibri"/>
              </a:rPr>
              <a:t>de </a:t>
            </a:r>
            <a:r>
              <a:rPr lang="es-ES" spc="11" dirty="0">
                <a:cs typeface="Calibri"/>
              </a:rPr>
              <a:t>ejemplo, </a:t>
            </a:r>
            <a:r>
              <a:rPr lang="es-ES" spc="40" dirty="0">
                <a:cs typeface="Calibri"/>
              </a:rPr>
              <a:t>ya </a:t>
            </a:r>
            <a:r>
              <a:rPr lang="es-ES" spc="20" dirty="0">
                <a:cs typeface="Calibri"/>
              </a:rPr>
              <a:t>realizado </a:t>
            </a:r>
            <a:r>
              <a:rPr lang="es-ES" spc="25" dirty="0">
                <a:cs typeface="Calibri"/>
              </a:rPr>
              <a:t>en </a:t>
            </a:r>
            <a:r>
              <a:rPr lang="es-ES" spc="105" dirty="0">
                <a:cs typeface="Calibri"/>
              </a:rPr>
              <a:t>HTML</a:t>
            </a:r>
            <a:r>
              <a:rPr lang="es-ES" spc="245" dirty="0">
                <a:cs typeface="Calibri"/>
              </a:rPr>
              <a:t> </a:t>
            </a:r>
            <a:r>
              <a:rPr lang="es-ES" spc="15" dirty="0">
                <a:cs typeface="Calibri"/>
              </a:rPr>
              <a:t>y </a:t>
            </a:r>
            <a:r>
              <a:rPr lang="es-ES" spc="40" dirty="0" err="1">
                <a:cs typeface="Calibri"/>
              </a:rPr>
              <a:t>Bootstrap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85" dirty="0">
                <a:cs typeface="Calibri"/>
              </a:rPr>
              <a:t>Creamos </a:t>
            </a:r>
            <a:r>
              <a:rPr lang="es-ES" spc="40" dirty="0">
                <a:cs typeface="Calibri"/>
              </a:rPr>
              <a:t>los </a:t>
            </a:r>
            <a:r>
              <a:rPr lang="es-ES" spc="51" dirty="0">
                <a:cs typeface="Calibri"/>
              </a:rPr>
              <a:t>modelos </a:t>
            </a:r>
            <a:r>
              <a:rPr lang="es-ES" spc="60" dirty="0">
                <a:cs typeface="Calibri"/>
              </a:rPr>
              <a:t>de </a:t>
            </a:r>
            <a:r>
              <a:rPr lang="es-ES" spc="55" dirty="0">
                <a:cs typeface="Calibri"/>
              </a:rPr>
              <a:t>datos </a:t>
            </a:r>
            <a:r>
              <a:rPr lang="es-ES" spc="40" dirty="0">
                <a:cs typeface="Calibri"/>
              </a:rPr>
              <a:t>(Contacto, </a:t>
            </a:r>
            <a:r>
              <a:rPr lang="es-ES" spc="51" dirty="0">
                <a:cs typeface="Calibri"/>
              </a:rPr>
              <a:t>Grupo,</a:t>
            </a:r>
            <a:r>
              <a:rPr lang="es-ES" spc="300" dirty="0">
                <a:cs typeface="Calibri"/>
              </a:rPr>
              <a:t> </a:t>
            </a:r>
            <a:r>
              <a:rPr lang="es-ES" spc="40" dirty="0">
                <a:cs typeface="Calibri"/>
              </a:rPr>
              <a:t>Sector)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85" dirty="0">
                <a:cs typeface="Calibri"/>
              </a:rPr>
              <a:t>Creamos </a:t>
            </a:r>
            <a:r>
              <a:rPr lang="es-ES" spc="45" dirty="0">
                <a:cs typeface="Calibri"/>
              </a:rPr>
              <a:t>las </a:t>
            </a:r>
            <a:r>
              <a:rPr lang="es-ES" spc="55" dirty="0">
                <a:cs typeface="Calibri"/>
              </a:rPr>
              <a:t>datos </a:t>
            </a:r>
            <a:r>
              <a:rPr lang="es-ES" spc="51" dirty="0">
                <a:cs typeface="Calibri"/>
              </a:rPr>
              <a:t>maestros </a:t>
            </a:r>
            <a:r>
              <a:rPr lang="es-ES" spc="80" dirty="0">
                <a:cs typeface="Calibri"/>
              </a:rPr>
              <a:t>como</a:t>
            </a:r>
            <a:r>
              <a:rPr lang="es-ES" spc="204" dirty="0">
                <a:cs typeface="Calibri"/>
              </a:rPr>
              <a:t> </a:t>
            </a:r>
            <a:r>
              <a:rPr lang="es-ES" spc="51" dirty="0">
                <a:cs typeface="Calibri"/>
              </a:rPr>
              <a:t>constantes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31" dirty="0">
                <a:cs typeface="Calibri"/>
              </a:rPr>
              <a:t>Modificamos </a:t>
            </a:r>
            <a:r>
              <a:rPr lang="es-ES" spc="-25" dirty="0">
                <a:cs typeface="Calibri"/>
              </a:rPr>
              <a:t>el</a:t>
            </a:r>
            <a:r>
              <a:rPr lang="es-ES" spc="145" dirty="0">
                <a:cs typeface="Calibri"/>
              </a:rPr>
              <a:t> </a:t>
            </a:r>
            <a:r>
              <a:rPr lang="es-ES" spc="-20" dirty="0">
                <a:cs typeface="Calibri"/>
              </a:rPr>
              <a:t>formulario</a:t>
            </a:r>
            <a:endParaRPr lang="es-ES" dirty="0">
              <a:cs typeface="Calibri"/>
            </a:endParaRPr>
          </a:p>
          <a:p>
            <a:pPr marL="927054" indent="-367012">
              <a:spcBef>
                <a:spcPts val="15"/>
              </a:spcBef>
              <a:buFont typeface="Arial"/>
              <a:buChar char="○"/>
              <a:tabLst>
                <a:tab pos="926420" algn="l"/>
                <a:tab pos="927054" algn="l"/>
              </a:tabLst>
            </a:pPr>
            <a:r>
              <a:rPr lang="es-ES" spc="-11" dirty="0">
                <a:cs typeface="Calibri"/>
              </a:rPr>
              <a:t>input </a:t>
            </a:r>
            <a:r>
              <a:rPr lang="es-ES" spc="-11" dirty="0" err="1">
                <a:cs typeface="Calibri"/>
              </a:rPr>
              <a:t>text</a:t>
            </a:r>
            <a:r>
              <a:rPr lang="es-ES" spc="-11" dirty="0">
                <a:cs typeface="Calibri"/>
              </a:rPr>
              <a:t> </a:t>
            </a:r>
            <a:r>
              <a:rPr lang="es-ES" spc="145" dirty="0">
                <a:cs typeface="Calibri"/>
              </a:rPr>
              <a:t>-&gt;</a:t>
            </a:r>
            <a:r>
              <a:rPr lang="es-ES" spc="280" dirty="0">
                <a:cs typeface="Calibri"/>
              </a:rPr>
              <a:t> </a:t>
            </a:r>
            <a:r>
              <a:rPr lang="es-ES" spc="-31" dirty="0">
                <a:cs typeface="Calibri"/>
              </a:rPr>
              <a:t>[(</a:t>
            </a:r>
            <a:r>
              <a:rPr lang="es-ES" spc="-31" dirty="0" err="1">
                <a:cs typeface="Calibri"/>
              </a:rPr>
              <a:t>ngModel</a:t>
            </a:r>
            <a:r>
              <a:rPr lang="es-ES" spc="-31" dirty="0">
                <a:cs typeface="Calibri"/>
              </a:rPr>
              <a:t>)]</a:t>
            </a:r>
            <a:endParaRPr lang="es-ES" dirty="0">
              <a:cs typeface="Calibri"/>
            </a:endParaRPr>
          </a:p>
          <a:p>
            <a:pPr marL="927054" indent="-367012">
              <a:spcBef>
                <a:spcPts val="15"/>
              </a:spcBef>
              <a:buFont typeface="Arial"/>
              <a:buChar char="○"/>
              <a:tabLst>
                <a:tab pos="926420" algn="l"/>
                <a:tab pos="927054" algn="l"/>
              </a:tabLst>
            </a:pPr>
            <a:r>
              <a:rPr lang="es-ES" spc="35" dirty="0" err="1">
                <a:cs typeface="Calibri"/>
              </a:rPr>
              <a:t>select</a:t>
            </a:r>
            <a:r>
              <a:rPr lang="es-ES" spc="35" dirty="0">
                <a:cs typeface="Calibri"/>
              </a:rPr>
              <a:t> </a:t>
            </a:r>
            <a:r>
              <a:rPr lang="es-ES" spc="145" dirty="0">
                <a:cs typeface="Calibri"/>
              </a:rPr>
              <a:t>-&gt; </a:t>
            </a:r>
            <a:r>
              <a:rPr lang="es-ES" spc="-25" dirty="0">
                <a:cs typeface="Calibri"/>
              </a:rPr>
              <a:t>[(</a:t>
            </a:r>
            <a:r>
              <a:rPr lang="es-ES" spc="-25" dirty="0" err="1">
                <a:cs typeface="Calibri"/>
              </a:rPr>
              <a:t>ngModel</a:t>
            </a:r>
            <a:r>
              <a:rPr lang="es-ES" spc="-25" dirty="0">
                <a:cs typeface="Calibri"/>
              </a:rPr>
              <a:t>)] </a:t>
            </a:r>
            <a:r>
              <a:rPr lang="es-ES" spc="-100" dirty="0">
                <a:cs typeface="Calibri"/>
              </a:rPr>
              <a:t>/ </a:t>
            </a:r>
            <a:r>
              <a:rPr lang="es-ES" spc="25" dirty="0" err="1">
                <a:cs typeface="Calibri"/>
              </a:rPr>
              <a:t>options</a:t>
            </a:r>
            <a:r>
              <a:rPr lang="es-ES" spc="25" dirty="0">
                <a:cs typeface="Calibri"/>
              </a:rPr>
              <a:t> </a:t>
            </a:r>
            <a:r>
              <a:rPr lang="es-ES" spc="145" dirty="0">
                <a:cs typeface="Calibri"/>
              </a:rPr>
              <a:t>-&gt; </a:t>
            </a:r>
            <a:r>
              <a:rPr lang="es-ES" dirty="0">
                <a:cs typeface="Calibri"/>
              </a:rPr>
              <a:t>*</a:t>
            </a:r>
            <a:r>
              <a:rPr lang="es-ES" dirty="0" err="1">
                <a:cs typeface="Calibri"/>
              </a:rPr>
              <a:t>ngFor</a:t>
            </a:r>
            <a:r>
              <a:rPr lang="es-ES" spc="95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[</a:t>
            </a:r>
            <a:r>
              <a:rPr lang="es-ES" spc="-5" dirty="0" err="1">
                <a:cs typeface="Calibri"/>
              </a:rPr>
              <a:t>ngValue</a:t>
            </a:r>
            <a:r>
              <a:rPr lang="es-ES" spc="-5" dirty="0">
                <a:cs typeface="Calibri"/>
              </a:rPr>
              <a:t>]</a:t>
            </a:r>
            <a:endParaRPr lang="es-ES" dirty="0">
              <a:cs typeface="Calibri"/>
            </a:endParaRPr>
          </a:p>
          <a:p>
            <a:pPr marL="927054" indent="-367012">
              <a:spcBef>
                <a:spcPts val="15"/>
              </a:spcBef>
              <a:buFont typeface="Arial"/>
              <a:buChar char="○"/>
              <a:tabLst>
                <a:tab pos="926420" algn="l"/>
                <a:tab pos="927054" algn="l"/>
              </a:tabLst>
            </a:pPr>
            <a:r>
              <a:rPr lang="es-ES" spc="-11" dirty="0">
                <a:cs typeface="Calibri"/>
              </a:rPr>
              <a:t>input </a:t>
            </a:r>
            <a:r>
              <a:rPr lang="es-ES" spc="11" dirty="0">
                <a:cs typeface="Calibri"/>
              </a:rPr>
              <a:t>radio </a:t>
            </a:r>
            <a:r>
              <a:rPr lang="es-ES" spc="145" dirty="0">
                <a:cs typeface="Calibri"/>
              </a:rPr>
              <a:t>-&gt; </a:t>
            </a:r>
            <a:r>
              <a:rPr lang="es-ES" dirty="0">
                <a:cs typeface="Calibri"/>
              </a:rPr>
              <a:t>*</a:t>
            </a:r>
            <a:r>
              <a:rPr lang="es-ES" dirty="0" err="1">
                <a:cs typeface="Calibri"/>
              </a:rPr>
              <a:t>ngFor</a:t>
            </a:r>
            <a:r>
              <a:rPr lang="es-ES" dirty="0">
                <a:cs typeface="Calibri"/>
              </a:rPr>
              <a:t> </a:t>
            </a:r>
            <a:r>
              <a:rPr lang="es-ES" spc="-31" dirty="0">
                <a:cs typeface="Calibri"/>
              </a:rPr>
              <a:t>[</a:t>
            </a:r>
            <a:r>
              <a:rPr lang="es-ES" spc="-31" dirty="0" err="1">
                <a:cs typeface="Calibri"/>
              </a:rPr>
              <a:t>value</a:t>
            </a:r>
            <a:r>
              <a:rPr lang="es-ES" spc="-31" dirty="0">
                <a:cs typeface="Calibri"/>
              </a:rPr>
              <a:t>]</a:t>
            </a:r>
            <a:r>
              <a:rPr lang="es-ES" spc="240" dirty="0">
                <a:cs typeface="Calibri"/>
              </a:rPr>
              <a:t> </a:t>
            </a:r>
            <a:r>
              <a:rPr lang="es-ES" spc="-31" dirty="0">
                <a:cs typeface="Calibri"/>
              </a:rPr>
              <a:t>[(</a:t>
            </a:r>
            <a:r>
              <a:rPr lang="es-ES" spc="-31" dirty="0" err="1">
                <a:cs typeface="Calibri"/>
              </a:rPr>
              <a:t>ngModel</a:t>
            </a:r>
            <a:r>
              <a:rPr lang="es-ES" spc="-31" dirty="0">
                <a:cs typeface="Calibri"/>
              </a:rPr>
              <a:t>)]</a:t>
            </a:r>
            <a:endParaRPr lang="es-ES" dirty="0">
              <a:cs typeface="Calibri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62208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6391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Controles </a:t>
            </a:r>
            <a:r>
              <a:rPr sz="2700" spc="20" dirty="0">
                <a:solidFill>
                  <a:srgbClr val="4A4A4A"/>
                </a:solidFill>
              </a:rPr>
              <a:t>dinámicos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-140" dirty="0">
                <a:solidFill>
                  <a:srgbClr val="4A4A4A"/>
                </a:solidFill>
              </a:rPr>
              <a:t>(1)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811603"/>
            <a:ext cx="7696200" cy="111261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Radio buttons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y select/options suelen crearse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dinámicamente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a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partir de los  datos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maestros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definidos en la aplicación. Lo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mismo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puede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suceder con 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grupos de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checkbox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que hacen posible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seleccionar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opciones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múltiples </a:t>
            </a:r>
            <a:r>
              <a:rPr spc="-5" dirty="0">
                <a:solidFill>
                  <a:srgbClr val="808080"/>
                </a:solidFill>
                <a:latin typeface="Arial"/>
                <a:cs typeface="Arial"/>
              </a:rPr>
              <a:t>para  un elemento del</a:t>
            </a:r>
            <a:r>
              <a:rPr spc="-11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808080"/>
                </a:solidFill>
                <a:latin typeface="Arial"/>
                <a:cs typeface="Arial"/>
              </a:rPr>
              <a:t>modelo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83576" y="1998351"/>
            <a:ext cx="4074795" cy="2237472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85721">
              <a:spcBef>
                <a:spcPts val="50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legend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Grupo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legend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form-group row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725769" marR="1019760" indent="-320024">
              <a:lnSpc>
                <a:spcPct val="136900"/>
              </a:lnSpc>
              <a:spcBef>
                <a:spcPts val="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select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form-control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="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grupo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name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grupo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[(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ngModel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)]=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contacto.grupo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05775" marR="460351" indent="-240017">
              <a:lnSpc>
                <a:spcPct val="136900"/>
              </a:lnSpc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option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*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ngFor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let grupo of aGrupos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ngValue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grupo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spc="-60" dirty="0">
                <a:solidFill>
                  <a:srgbClr val="91B3E0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{{grupo.nombre}}</a:t>
            </a:r>
            <a:endParaRPr sz="1051">
              <a:latin typeface="Courier New"/>
              <a:cs typeface="Courier New"/>
            </a:endParaRPr>
          </a:p>
          <a:p>
            <a:pPr marL="542898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option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select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7902" y="2263016"/>
            <a:ext cx="15367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En un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select/option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7324" y="2472565"/>
            <a:ext cx="20421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49234" algn="l"/>
              </a:tabLst>
            </a:pPr>
            <a:r>
              <a:rPr sz="1400" dirty="0">
                <a:latin typeface="Arial"/>
                <a:cs typeface="Arial"/>
              </a:rPr>
              <a:t>-	</a:t>
            </a:r>
            <a:r>
              <a:rPr sz="1400" spc="-5" dirty="0">
                <a:latin typeface="Arial"/>
                <a:cs typeface="Arial"/>
              </a:rPr>
              <a:t>el </a:t>
            </a:r>
            <a:r>
              <a:rPr sz="1400" dirty="0">
                <a:latin typeface="Arial"/>
                <a:cs typeface="Arial"/>
              </a:rPr>
              <a:t>select se vincula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2" y="2682116"/>
            <a:ext cx="15963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modelo (ngModel)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7324" y="2891663"/>
            <a:ext cx="2239645" cy="109946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00339" marR="5080" indent="-288275">
              <a:lnSpc>
                <a:spcPts val="1651"/>
              </a:lnSpc>
              <a:spcBef>
                <a:spcPts val="180"/>
              </a:spcBef>
              <a:tabLst>
                <a:tab pos="300339" algn="l"/>
              </a:tabLst>
            </a:pPr>
            <a:r>
              <a:rPr sz="1400" dirty="0">
                <a:latin typeface="Arial"/>
                <a:cs typeface="Arial"/>
              </a:rPr>
              <a:t>-	</a:t>
            </a:r>
            <a:r>
              <a:rPr sz="1400" spc="-5" dirty="0">
                <a:latin typeface="Arial"/>
                <a:cs typeface="Arial"/>
              </a:rPr>
              <a:t>los options de generan  gracias al *ngFor,  dándosele </a:t>
            </a:r>
            <a:r>
              <a:rPr sz="1400" dirty="0">
                <a:latin typeface="Arial"/>
                <a:cs typeface="Arial"/>
              </a:rPr>
              <a:t>valor a cada  </a:t>
            </a:r>
            <a:r>
              <a:rPr sz="1400" spc="-5" dirty="0">
                <a:latin typeface="Arial"/>
                <a:cs typeface="Arial"/>
              </a:rPr>
              <a:t>uno de ellos </a:t>
            </a:r>
            <a:r>
              <a:rPr sz="1400" dirty="0">
                <a:latin typeface="Arial"/>
                <a:cs typeface="Arial"/>
              </a:rPr>
              <a:t>mediante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  directiva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ngValue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6391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Controles </a:t>
            </a:r>
            <a:r>
              <a:rPr sz="2700" spc="20" dirty="0">
                <a:solidFill>
                  <a:srgbClr val="4A4A4A"/>
                </a:solidFill>
              </a:rPr>
              <a:t>dinámicos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-140" dirty="0">
                <a:solidFill>
                  <a:srgbClr val="4A4A4A"/>
                </a:solidFill>
              </a:rPr>
              <a:t>(2)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51675" y="1675714"/>
            <a:ext cx="2209800" cy="175349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Para </a:t>
            </a:r>
            <a:r>
              <a:rPr sz="1400" dirty="0">
                <a:latin typeface="Arial"/>
                <a:cs typeface="Arial"/>
              </a:rPr>
              <a:t>crear </a:t>
            </a:r>
            <a:r>
              <a:rPr sz="1400" spc="-5" dirty="0">
                <a:latin typeface="Arial"/>
                <a:cs typeface="Arial"/>
              </a:rPr>
              <a:t>un </a:t>
            </a:r>
            <a:r>
              <a:rPr sz="1400" dirty="0">
                <a:latin typeface="Arial"/>
                <a:cs typeface="Arial"/>
              </a:rPr>
              <a:t>conjunto </a:t>
            </a:r>
            <a:r>
              <a:rPr sz="1400" spc="-5" dirty="0">
                <a:latin typeface="Arial"/>
                <a:cs typeface="Arial"/>
              </a:rPr>
              <a:t>de  </a:t>
            </a:r>
            <a:r>
              <a:rPr sz="1400" dirty="0">
                <a:latin typeface="Arial"/>
                <a:cs typeface="Arial"/>
              </a:rPr>
              <a:t>radio </a:t>
            </a:r>
            <a:r>
              <a:rPr sz="1400" spc="-5" dirty="0">
                <a:latin typeface="Arial"/>
                <a:cs typeface="Arial"/>
              </a:rPr>
              <a:t>buttons, *ngFor itera  </a:t>
            </a:r>
            <a:r>
              <a:rPr sz="1400" dirty="0">
                <a:latin typeface="Arial"/>
                <a:cs typeface="Arial"/>
              </a:rPr>
              <a:t>sobre cada conjunto  </a:t>
            </a:r>
            <a:r>
              <a:rPr sz="1400" spc="-5" dirty="0">
                <a:latin typeface="Arial"/>
                <a:cs typeface="Arial"/>
              </a:rPr>
              <a:t>label/input, </a:t>
            </a:r>
            <a:r>
              <a:rPr sz="1400" dirty="0">
                <a:latin typeface="Arial"/>
                <a:cs typeface="Arial"/>
              </a:rPr>
              <a:t>vinculando </a:t>
            </a:r>
            <a:r>
              <a:rPr sz="1400" spc="-5" dirty="0">
                <a:latin typeface="Arial"/>
                <a:cs typeface="Arial"/>
              </a:rPr>
              <a:t>el  </a:t>
            </a:r>
            <a:r>
              <a:rPr sz="1400" dirty="0">
                <a:latin typeface="Arial"/>
                <a:cs typeface="Arial"/>
              </a:rPr>
              <a:t>value a </a:t>
            </a:r>
            <a:r>
              <a:rPr sz="1400" spc="-5" dirty="0">
                <a:latin typeface="Arial"/>
                <a:cs typeface="Arial"/>
              </a:rPr>
              <a:t>la </a:t>
            </a:r>
            <a:r>
              <a:rPr sz="1400" dirty="0">
                <a:latin typeface="Arial"/>
                <a:cs typeface="Arial"/>
              </a:rPr>
              <a:t>variable </a:t>
            </a:r>
            <a:r>
              <a:rPr sz="1400" spc="-5" dirty="0">
                <a:latin typeface="Arial"/>
                <a:cs typeface="Arial"/>
              </a:rPr>
              <a:t>de la  iteración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ngModel al  elemento del </a:t>
            </a:r>
            <a:r>
              <a:rPr sz="1400" dirty="0">
                <a:latin typeface="Arial"/>
                <a:cs typeface="Arial"/>
              </a:rPr>
              <a:t>modelo  correspondiente </a:t>
            </a:r>
            <a:r>
              <a:rPr sz="1400" spc="-5" dirty="0">
                <a:latin typeface="Arial"/>
                <a:cs typeface="Arial"/>
              </a:rPr>
              <a:t>al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conjunto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71751" y="1232726"/>
            <a:ext cx="5143500" cy="2806409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spcBef>
                <a:spcPts val="5"/>
              </a:spcBef>
            </a:pPr>
            <a:endParaRPr sz="1151">
              <a:latin typeface="Times New Roman"/>
              <a:cs typeface="Times New Roman"/>
            </a:endParaRPr>
          </a:p>
          <a:p>
            <a:pPr marR="2409070" algn="r">
              <a:spcBef>
                <a:spcPts val="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fieldset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form-group</a:t>
            </a:r>
            <a:r>
              <a:rPr sz="1051" spc="-55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col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R="2409070" algn="r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legend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Sector</a:t>
            </a:r>
            <a:r>
              <a:rPr sz="1051" spc="-6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laboral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legend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form-check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*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ngFor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let sector of</a:t>
            </a:r>
            <a:r>
              <a:rPr sz="1051" spc="-1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aSectores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565757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label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form-check-label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965787" marR="888320" indent="-240017">
              <a:lnSpc>
                <a:spcPct val="136900"/>
              </a:lnSpc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input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type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radio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form-check-input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name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sector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sector.nombre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value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sector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[(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ngModel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)]=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contacto.sector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605835">
              <a:spcBef>
                <a:spcPts val="464"/>
              </a:spcBef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{{sector.nombre}}</a:t>
            </a:r>
            <a:endParaRPr sz="1051">
              <a:latin typeface="Courier New"/>
              <a:cs typeface="Courier New"/>
            </a:endParaRPr>
          </a:p>
          <a:p>
            <a:pPr marL="645763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label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087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fieldset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" y="2460313"/>
            <a:ext cx="5600700" cy="2683511"/>
            <a:chOff x="0" y="2460312"/>
            <a:chExt cx="5600700" cy="2683510"/>
          </a:xfrm>
        </p:grpSpPr>
        <p:sp>
          <p:nvSpPr>
            <p:cNvPr id="3" name="object 3"/>
            <p:cNvSpPr/>
            <p:nvPr/>
          </p:nvSpPr>
          <p:spPr>
            <a:xfrm>
              <a:off x="928749" y="2465074"/>
              <a:ext cx="4667250" cy="1974214"/>
            </a:xfrm>
            <a:custGeom>
              <a:avLst/>
              <a:gdLst/>
              <a:ahLst/>
              <a:cxnLst/>
              <a:rect l="l" t="t" r="r" b="b"/>
              <a:pathLst>
                <a:path w="4667250" h="1974214">
                  <a:moveTo>
                    <a:pt x="4667099" y="1973699"/>
                  </a:moveTo>
                  <a:lnTo>
                    <a:pt x="0" y="1973699"/>
                  </a:lnTo>
                  <a:lnTo>
                    <a:pt x="0" y="0"/>
                  </a:lnTo>
                  <a:lnTo>
                    <a:pt x="4667099" y="0"/>
                  </a:lnTo>
                  <a:lnTo>
                    <a:pt x="4667099" y="1973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8749" y="2465074"/>
              <a:ext cx="4667250" cy="1974214"/>
            </a:xfrm>
            <a:custGeom>
              <a:avLst/>
              <a:gdLst/>
              <a:ahLst/>
              <a:cxnLst/>
              <a:rect l="l" t="t" r="r" b="b"/>
              <a:pathLst>
                <a:path w="4667250" h="1974214">
                  <a:moveTo>
                    <a:pt x="0" y="0"/>
                  </a:moveTo>
                  <a:lnTo>
                    <a:pt x="4667099" y="0"/>
                  </a:lnTo>
                  <a:lnTo>
                    <a:pt x="4667099" y="1973699"/>
                  </a:lnTo>
                  <a:lnTo>
                    <a:pt x="0" y="1973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6391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Controles </a:t>
            </a:r>
            <a:r>
              <a:rPr sz="2700" spc="20" dirty="0">
                <a:solidFill>
                  <a:srgbClr val="4A4A4A"/>
                </a:solidFill>
              </a:rPr>
              <a:t>dinámicos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-140" dirty="0">
                <a:solidFill>
                  <a:srgbClr val="4A4A4A"/>
                </a:solidFill>
              </a:rPr>
              <a:t>(3)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739775" y="978827"/>
            <a:ext cx="2169160" cy="109946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Los </a:t>
            </a:r>
            <a:r>
              <a:rPr sz="1400" dirty="0">
                <a:latin typeface="Arial"/>
                <a:cs typeface="Arial"/>
              </a:rPr>
              <a:t>checkbox, </a:t>
            </a:r>
            <a:r>
              <a:rPr sz="1400" spc="-5" dirty="0">
                <a:latin typeface="Arial"/>
                <a:cs typeface="Arial"/>
              </a:rPr>
              <a:t>inicialmente  independientes </a:t>
            </a:r>
            <a:r>
              <a:rPr sz="1400" dirty="0">
                <a:latin typeface="Arial"/>
                <a:cs typeface="Arial"/>
              </a:rPr>
              <a:t>se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agrupan  por </a:t>
            </a:r>
            <a:r>
              <a:rPr sz="1400" dirty="0">
                <a:latin typeface="Arial"/>
                <a:cs typeface="Arial"/>
              </a:rPr>
              <a:t>compartir </a:t>
            </a:r>
            <a:r>
              <a:rPr sz="1400" spc="-5" dirty="0">
                <a:latin typeface="Arial"/>
                <a:cs typeface="Arial"/>
              </a:rPr>
              <a:t>una </a:t>
            </a:r>
            <a:r>
              <a:rPr sz="1400" dirty="0">
                <a:latin typeface="Arial"/>
                <a:cs typeface="Arial"/>
              </a:rPr>
              <a:t>misma  </a:t>
            </a:r>
            <a:r>
              <a:rPr sz="1400" spc="-5" dirty="0">
                <a:latin typeface="Arial"/>
                <a:cs typeface="Arial"/>
              </a:rPr>
              <a:t>función </a:t>
            </a:r>
            <a:r>
              <a:rPr sz="1400" dirty="0">
                <a:latin typeface="Arial"/>
                <a:cs typeface="Arial"/>
              </a:rPr>
              <a:t>manejadora </a:t>
            </a:r>
            <a:r>
              <a:rPr sz="1400" spc="-5" dirty="0">
                <a:latin typeface="Arial"/>
                <a:cs typeface="Arial"/>
              </a:rPr>
              <a:t>del  evento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change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1801" y="2389000"/>
            <a:ext cx="2460625" cy="1128899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changeAficiones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ev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332724" marR="279386" indent="-240653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if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ev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target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checked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</a:t>
            </a:r>
            <a:r>
              <a:rPr sz="1051" dirty="0">
                <a:solidFill>
                  <a:srgbClr val="AB6526"/>
                </a:solidFill>
                <a:latin typeface="Courier New"/>
                <a:cs typeface="Courier New"/>
              </a:rPr>
              <a:t>s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contact</a:t>
            </a:r>
            <a:r>
              <a:rPr sz="1051" dirty="0">
                <a:solidFill>
                  <a:srgbClr val="793E9D"/>
                </a:solidFill>
                <a:latin typeface="Courier New"/>
                <a:cs typeface="Courier New"/>
              </a:rPr>
              <a:t>o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aficiones</a:t>
            </a:r>
            <a:endParaRPr sz="1051">
              <a:latin typeface="Courier New"/>
              <a:cs typeface="Courier New"/>
            </a:endParaRPr>
          </a:p>
          <a:p>
            <a:pPr marL="846414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push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ev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target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172712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else</a:t>
            </a:r>
            <a:r>
              <a:rPr sz="1051" spc="-1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1797" y="3484374"/>
            <a:ext cx="4347211" cy="9075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2734" marR="5080" indent="-160647">
              <a:lnSpc>
                <a:spcPct val="136900"/>
              </a:lnSpc>
              <a:spcBef>
                <a:spcPts val="100"/>
              </a:spcBef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contacto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aficiones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splice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 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contacto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aficiones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indexOf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ev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target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</a:t>
            </a:r>
            <a:r>
              <a:rPr sz="105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AB6526"/>
                </a:solidFill>
                <a:latin typeface="Courier New"/>
                <a:cs typeface="Courier New"/>
              </a:rPr>
              <a:t>1</a:t>
            </a:r>
            <a:endParaRPr sz="1051">
              <a:latin typeface="Courier New"/>
              <a:cs typeface="Courier New"/>
            </a:endParaRPr>
          </a:p>
          <a:p>
            <a:pPr marL="332089">
              <a:spcBef>
                <a:spcPts val="465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}}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48190" y="856487"/>
            <a:ext cx="4676775" cy="2518411"/>
            <a:chOff x="4048187" y="856487"/>
            <a:chExt cx="4676775" cy="2518410"/>
          </a:xfrm>
        </p:grpSpPr>
        <p:sp>
          <p:nvSpPr>
            <p:cNvPr id="10" name="object 10"/>
            <p:cNvSpPr/>
            <p:nvPr/>
          </p:nvSpPr>
          <p:spPr>
            <a:xfrm>
              <a:off x="4052949" y="861249"/>
              <a:ext cx="4667250" cy="2508885"/>
            </a:xfrm>
            <a:custGeom>
              <a:avLst/>
              <a:gdLst/>
              <a:ahLst/>
              <a:cxnLst/>
              <a:rect l="l" t="t" r="r" b="b"/>
              <a:pathLst>
                <a:path w="4667250" h="2508885">
                  <a:moveTo>
                    <a:pt x="4667099" y="2508599"/>
                  </a:moveTo>
                  <a:lnTo>
                    <a:pt x="0" y="2508599"/>
                  </a:lnTo>
                  <a:lnTo>
                    <a:pt x="0" y="0"/>
                  </a:lnTo>
                  <a:lnTo>
                    <a:pt x="4667099" y="0"/>
                  </a:lnTo>
                  <a:lnTo>
                    <a:pt x="4667099" y="2508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52949" y="861249"/>
              <a:ext cx="4667250" cy="2508885"/>
            </a:xfrm>
            <a:custGeom>
              <a:avLst/>
              <a:gdLst/>
              <a:ahLst/>
              <a:cxnLst/>
              <a:rect l="l" t="t" r="r" b="b"/>
              <a:pathLst>
                <a:path w="4667250" h="2508885">
                  <a:moveTo>
                    <a:pt x="0" y="0"/>
                  </a:moveTo>
                  <a:lnTo>
                    <a:pt x="4667099" y="0"/>
                  </a:lnTo>
                  <a:lnTo>
                    <a:pt x="4667099" y="2508599"/>
                  </a:lnTo>
                  <a:lnTo>
                    <a:pt x="0" y="250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125975" y="943086"/>
            <a:ext cx="4267200" cy="15613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legend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Aficiones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legend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form-check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endParaRPr sz="1051">
              <a:latin typeface="Courier New"/>
              <a:cs typeface="Courier New"/>
            </a:endParaRPr>
          </a:p>
          <a:p>
            <a:pPr marL="332724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*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ngFor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let aficion of aAficiones; let</a:t>
            </a:r>
            <a:r>
              <a:rPr sz="1051" spc="-3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state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32724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label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form-check-label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652748" marR="5080" indent="-320024">
              <a:lnSpc>
                <a:spcPct val="136900"/>
              </a:lnSpc>
              <a:tabLst>
                <a:tab pos="2252868" algn="l"/>
              </a:tabLst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input</a:t>
            </a:r>
            <a:r>
              <a:rPr sz="1051" spc="15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type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checkbox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	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form-check-input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aficion.nombre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name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aficion.nombre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(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change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)=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changeAficiones($event)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66055" y="2535666"/>
            <a:ext cx="1465580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{{aficion.nombre}}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25977" y="2695686"/>
            <a:ext cx="986155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32724">
              <a:spcBef>
                <a:spcPts val="5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label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3882232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dirty="0">
                <a:solidFill>
                  <a:srgbClr val="4A4A4A"/>
                </a:solidFill>
              </a:rPr>
              <a:t>Evolución del Front</a:t>
            </a:r>
            <a:endParaRPr sz="2700"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3922B3FD-1439-DB4D-82CE-14E6C0B76054}"/>
              </a:ext>
            </a:extLst>
          </p:cNvPr>
          <p:cNvSpPr/>
          <p:nvPr/>
        </p:nvSpPr>
        <p:spPr>
          <a:xfrm>
            <a:off x="1748987" y="1100227"/>
            <a:ext cx="5495924" cy="2762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23815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160401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1" dirty="0">
                <a:solidFill>
                  <a:srgbClr val="4A4A4A"/>
                </a:solidFill>
              </a:rPr>
              <a:t>Validación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62483" y="810579"/>
            <a:ext cx="7256780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629" indent="-322564">
              <a:spcBef>
                <a:spcPts val="100"/>
              </a:spcBef>
              <a:buChar char="-"/>
              <a:tabLst>
                <a:tab pos="334629" algn="l"/>
                <a:tab pos="335264" algn="l"/>
              </a:tabLst>
            </a:pP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basada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atributos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validación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4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html</a:t>
            </a:r>
            <a:endParaRPr sz="2000">
              <a:latin typeface="Calibri"/>
              <a:cs typeface="Calibri"/>
            </a:endParaRPr>
          </a:p>
          <a:p>
            <a:pPr marL="334629" marR="1098495" indent="-322564">
              <a:buChar char="-"/>
              <a:tabLst>
                <a:tab pos="334629" algn="l"/>
                <a:tab pos="335264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depende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distintos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estados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puede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estar 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formulario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o </a:t>
            </a:r>
            <a:r>
              <a:rPr sz="2000" spc="120" dirty="0">
                <a:solidFill>
                  <a:srgbClr val="4A4A4A"/>
                </a:solidFill>
                <a:latin typeface="Calibri"/>
                <a:cs typeface="Calibri"/>
              </a:rPr>
              <a:t>sus</a:t>
            </a:r>
            <a:r>
              <a:rPr sz="2000" spc="38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controles</a:t>
            </a:r>
            <a:endParaRPr sz="2000">
              <a:latin typeface="Calibri"/>
              <a:cs typeface="Calibri"/>
            </a:endParaRPr>
          </a:p>
          <a:p>
            <a:pPr marL="334629" marR="91436" indent="-322564">
              <a:buChar char="-"/>
              <a:tabLst>
                <a:tab pos="334629" algn="l"/>
                <a:tab pos="335264" algn="l"/>
                <a:tab pos="6742729" algn="l"/>
              </a:tabLst>
            </a:pP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a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conoce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r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esto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s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estado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s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s</a:t>
            </a:r>
            <a:r>
              <a:rPr sz="2000" spc="120" dirty="0">
                <a:solidFill>
                  <a:srgbClr val="4A4A4A"/>
                </a:solidFill>
                <a:latin typeface="Calibri"/>
                <a:cs typeface="Calibri"/>
              </a:rPr>
              <a:t>e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utilizan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referencias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locale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s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	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que 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permiten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acceder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propia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vista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dichos</a:t>
            </a:r>
            <a:r>
              <a:rPr sz="2000" spc="5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estados</a:t>
            </a:r>
            <a:endParaRPr sz="2000">
              <a:latin typeface="Calibri"/>
              <a:cs typeface="Calibri"/>
            </a:endParaRPr>
          </a:p>
          <a:p>
            <a:pPr marL="334629" marR="5080" indent="-322564">
              <a:buChar char="-"/>
              <a:tabLst>
                <a:tab pos="334629" algn="l"/>
                <a:tab pos="335264" algn="l"/>
              </a:tabLst>
            </a:pP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esos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valores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depende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lo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presenta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formulario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en 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base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directivas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</a:t>
            </a:r>
            <a:r>
              <a:rPr sz="2000" spc="2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ngIf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12134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ngForm</a:t>
            </a:r>
            <a:endParaRPr sz="27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70890" y="810585"/>
            <a:ext cx="5700713" cy="140070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11" dirty="0"/>
              <a:t>la </a:t>
            </a:r>
            <a:r>
              <a:rPr sz="1800" spc="20" dirty="0"/>
              <a:t>propia </a:t>
            </a:r>
            <a:r>
              <a:rPr sz="1800" dirty="0"/>
              <a:t>etiqueta </a:t>
            </a:r>
            <a:r>
              <a:rPr sz="1800" spc="105" dirty="0"/>
              <a:t>HTML </a:t>
            </a:r>
            <a:r>
              <a:rPr sz="1800" spc="45" dirty="0"/>
              <a:t>está </a:t>
            </a:r>
            <a:r>
              <a:rPr sz="1800" spc="31" dirty="0"/>
              <a:t>ligada </a:t>
            </a:r>
            <a:r>
              <a:rPr sz="1800" spc="71" dirty="0"/>
              <a:t>a </a:t>
            </a:r>
            <a:r>
              <a:rPr sz="1800" spc="-11" dirty="0"/>
              <a:t>la </a:t>
            </a:r>
            <a:r>
              <a:rPr sz="1800" spc="5" dirty="0"/>
              <a:t>directiva </a:t>
            </a:r>
            <a:r>
              <a:rPr sz="1800" spc="25" dirty="0"/>
              <a:t>Angular </a:t>
            </a:r>
            <a:r>
              <a:rPr sz="1800" spc="55" dirty="0"/>
              <a:t>ngForm </a:t>
            </a:r>
            <a:r>
              <a:rPr sz="1800" spc="-20" dirty="0"/>
              <a:t>(i.e. </a:t>
            </a:r>
            <a:r>
              <a:rPr sz="1800" spc="95" dirty="0"/>
              <a:t>es </a:t>
            </a:r>
            <a:r>
              <a:rPr sz="1800" spc="85" dirty="0"/>
              <a:t>su  </a:t>
            </a:r>
            <a:r>
              <a:rPr sz="1800" spc="11" dirty="0"/>
              <a:t>selector), </a:t>
            </a:r>
            <a:r>
              <a:rPr sz="1800" spc="20" dirty="0"/>
              <a:t>por </a:t>
            </a:r>
            <a:r>
              <a:rPr sz="1800" spc="-20" dirty="0"/>
              <a:t>lo </a:t>
            </a:r>
            <a:r>
              <a:rPr sz="1800" spc="45" dirty="0"/>
              <a:t>que </a:t>
            </a:r>
            <a:r>
              <a:rPr sz="1800" spc="95" dirty="0"/>
              <a:t>se </a:t>
            </a:r>
            <a:r>
              <a:rPr sz="1800" spc="25" dirty="0"/>
              <a:t>instancia </a:t>
            </a:r>
            <a:r>
              <a:rPr sz="1800" spc="20" dirty="0"/>
              <a:t>automáticamente </a:t>
            </a:r>
            <a:r>
              <a:rPr sz="1800" spc="-25" dirty="0"/>
              <a:t>el </a:t>
            </a:r>
            <a:r>
              <a:rPr sz="1800" spc="25" dirty="0"/>
              <a:t>correspondiente </a:t>
            </a:r>
            <a:r>
              <a:rPr sz="1800" spc="11" dirty="0"/>
              <a:t>objeto,  </a:t>
            </a:r>
            <a:r>
              <a:rPr sz="1800" spc="45" dirty="0"/>
              <a:t>que </a:t>
            </a:r>
            <a:r>
              <a:rPr sz="1800" spc="-15" dirty="0"/>
              <a:t>permitirá </a:t>
            </a:r>
            <a:r>
              <a:rPr sz="1800" spc="55" dirty="0"/>
              <a:t>conocer </a:t>
            </a:r>
            <a:r>
              <a:rPr sz="1800" spc="25" dirty="0"/>
              <a:t>en todo </a:t>
            </a:r>
            <a:r>
              <a:rPr sz="1800" spc="31" dirty="0"/>
              <a:t>momento </a:t>
            </a:r>
            <a:r>
              <a:rPr sz="1800" spc="-25" dirty="0"/>
              <a:t>el </a:t>
            </a:r>
            <a:r>
              <a:rPr sz="1800" spc="51" dirty="0"/>
              <a:t>estado </a:t>
            </a:r>
            <a:r>
              <a:rPr sz="1800" spc="11" dirty="0"/>
              <a:t>del </a:t>
            </a:r>
            <a:r>
              <a:rPr sz="1800" spc="-20" dirty="0"/>
              <a:t>formulario </a:t>
            </a:r>
            <a:r>
              <a:rPr sz="1800" spc="15" dirty="0"/>
              <a:t>y </a:t>
            </a:r>
            <a:r>
              <a:rPr sz="1800" spc="55" dirty="0"/>
              <a:t>de  </a:t>
            </a:r>
            <a:r>
              <a:rPr sz="1800" spc="20" dirty="0"/>
              <a:t>cualquiera </a:t>
            </a:r>
            <a:r>
              <a:rPr sz="1800" spc="60" dirty="0"/>
              <a:t>de </a:t>
            </a:r>
            <a:r>
              <a:rPr sz="1800" spc="111" dirty="0"/>
              <a:t>sus</a:t>
            </a:r>
            <a:r>
              <a:rPr sz="1800" spc="180" dirty="0"/>
              <a:t> </a:t>
            </a:r>
            <a:r>
              <a:rPr sz="1800" spc="25" dirty="0"/>
              <a:t>controles.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3751500" y="2368689"/>
            <a:ext cx="48310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400" spc="-5" dirty="0">
                <a:solidFill>
                  <a:srgbClr val="559BD6"/>
                </a:solidFill>
                <a:latin typeface="Arial"/>
                <a:cs typeface="Arial"/>
              </a:rPr>
              <a:t>form </a:t>
            </a:r>
            <a:r>
              <a:rPr sz="1400" spc="-5" dirty="0">
                <a:solidFill>
                  <a:srgbClr val="72A1BA"/>
                </a:solidFill>
                <a:latin typeface="Arial"/>
                <a:cs typeface="Arial"/>
              </a:rPr>
              <a:t>novalidate </a:t>
            </a: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400" spc="-5" dirty="0">
                <a:solidFill>
                  <a:srgbClr val="72A1BA"/>
                </a:solidFill>
                <a:latin typeface="Arial"/>
                <a:cs typeface="Arial"/>
              </a:rPr>
              <a:t>ngSubmit</a:t>
            </a: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)=</a:t>
            </a:r>
            <a:r>
              <a:rPr sz="1400" spc="-5" dirty="0">
                <a:solidFill>
                  <a:srgbClr val="CA8F76"/>
                </a:solidFill>
                <a:latin typeface="Arial"/>
                <a:cs typeface="Arial"/>
              </a:rPr>
              <a:t>"enviar()" </a:t>
            </a: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#</a:t>
            </a:r>
            <a:r>
              <a:rPr sz="1400" spc="-5" dirty="0">
                <a:solidFill>
                  <a:srgbClr val="72A1BA"/>
                </a:solidFill>
                <a:latin typeface="Arial"/>
                <a:cs typeface="Arial"/>
              </a:rPr>
              <a:t>myform</a:t>
            </a: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400" spc="-1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CA8F76"/>
                </a:solidFill>
                <a:latin typeface="Arial"/>
                <a:cs typeface="Arial"/>
              </a:rPr>
              <a:t>"ngForm"</a:t>
            </a:r>
            <a:r>
              <a:rPr sz="14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1673" y="2237613"/>
            <a:ext cx="2772411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Esta instancia es oculta, pero  puede </a:t>
            </a:r>
            <a:r>
              <a:rPr sz="1400" dirty="0">
                <a:latin typeface="Arial"/>
                <a:cs typeface="Arial"/>
              </a:rPr>
              <a:t>ser </a:t>
            </a:r>
            <a:r>
              <a:rPr sz="1400" spc="-5" dirty="0">
                <a:latin typeface="Arial"/>
                <a:cs typeface="Arial"/>
              </a:rPr>
              <a:t>accedida en la propia  </a:t>
            </a:r>
            <a:r>
              <a:rPr sz="1400" dirty="0">
                <a:latin typeface="Arial"/>
                <a:cs typeface="Arial"/>
              </a:rPr>
              <a:t>vista mediante </a:t>
            </a:r>
            <a:r>
              <a:rPr sz="1400" spc="-5" dirty="0">
                <a:latin typeface="Arial"/>
                <a:cs typeface="Arial"/>
              </a:rPr>
              <a:t>una </a:t>
            </a:r>
            <a:r>
              <a:rPr sz="1400" dirty="0">
                <a:latin typeface="Arial"/>
                <a:cs typeface="Arial"/>
              </a:rPr>
              <a:t>referencia</a:t>
            </a:r>
            <a:r>
              <a:rPr sz="1400" spc="-1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1501" y="3260615"/>
            <a:ext cx="2505075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La </a:t>
            </a:r>
            <a:r>
              <a:rPr sz="1400" dirty="0">
                <a:latin typeface="Arial"/>
                <a:cs typeface="Arial"/>
              </a:rPr>
              <a:t>referencia </a:t>
            </a:r>
            <a:r>
              <a:rPr sz="1400" spc="-5" dirty="0">
                <a:latin typeface="Arial"/>
                <a:cs typeface="Arial"/>
              </a:rPr>
              <a:t>local es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accesible  desde el </a:t>
            </a:r>
            <a:r>
              <a:rPr sz="1400" dirty="0">
                <a:latin typeface="Arial"/>
                <a:cs typeface="Arial"/>
              </a:rPr>
              <a:t>cotrolador </a:t>
            </a:r>
            <a:r>
              <a:rPr sz="1400" spc="-5" dirty="0">
                <a:latin typeface="Arial"/>
                <a:cs typeface="Arial"/>
              </a:rPr>
              <a:t>gracias al  decorador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@ViewChild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5875" y="3320237"/>
            <a:ext cx="516382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804655" algn="l"/>
                <a:tab pos="5150229" algn="l"/>
              </a:tabLst>
            </a:pPr>
            <a:r>
              <a:rPr sz="1100" spc="-5" dirty="0">
                <a:solidFill>
                  <a:srgbClr val="979797"/>
                </a:solidFill>
                <a:latin typeface="Arial"/>
                <a:cs typeface="Arial"/>
              </a:rPr>
              <a:t>@ViewChild(</a:t>
            </a:r>
            <a:r>
              <a:rPr sz="1100" spc="-5" dirty="0">
                <a:solidFill>
                  <a:srgbClr val="CA8F76"/>
                </a:solidFill>
                <a:latin typeface="Arial"/>
                <a:cs typeface="Arial"/>
              </a:rPr>
              <a:t>'myform'</a:t>
            </a:r>
            <a:r>
              <a:rPr sz="1100" spc="-5" dirty="0">
                <a:solidFill>
                  <a:srgbClr val="979797"/>
                </a:solidFill>
                <a:latin typeface="Arial"/>
                <a:cs typeface="Arial"/>
              </a:rPr>
              <a:t>) form:</a:t>
            </a:r>
            <a:r>
              <a:rPr sz="1100" spc="-75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ElementRef	</a:t>
            </a:r>
            <a:endParaRPr sz="1051" dirty="0">
              <a:latin typeface="Times New Roman"/>
              <a:cs typeface="Times New Roman"/>
            </a:endParaRPr>
          </a:p>
          <a:p>
            <a:pPr marL="12700">
              <a:spcBef>
                <a:spcPts val="31"/>
              </a:spcBef>
            </a:pPr>
            <a:r>
              <a:rPr sz="1100" dirty="0">
                <a:solidFill>
                  <a:srgbClr val="979797"/>
                </a:solidFill>
                <a:latin typeface="Arial"/>
                <a:cs typeface="Arial"/>
              </a:rPr>
              <a:t>;</a:t>
            </a:r>
            <a:endParaRPr sz="1100" dirty="0">
              <a:latin typeface="Arial"/>
              <a:cs typeface="Arial"/>
            </a:endParaRPr>
          </a:p>
        </p:txBody>
      </p:sp>
      <p:cxnSp>
        <p:nvCxnSpPr>
          <p:cNvPr id="13" name="Conector angular 12">
            <a:extLst>
              <a:ext uri="{FF2B5EF4-FFF2-40B4-BE49-F238E27FC236}">
                <a16:creationId xmlns:a16="http://schemas.microsoft.com/office/drawing/2014/main" id="{1E2C1C8E-EF03-1F4B-91E4-B66DA851AB1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58803" y="2594747"/>
            <a:ext cx="807995" cy="762000"/>
          </a:xfrm>
          <a:prstGeom prst="bentConnector3">
            <a:avLst>
              <a:gd name="adj1" fmla="val -18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24326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Requerimientos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69" y="1352551"/>
            <a:ext cx="7538084" cy="30830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requerimientos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validación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establecen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directamente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los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nuevos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atributos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incorporados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z="2000" spc="3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HTML5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 dirty="0">
              <a:latin typeface="Calibri"/>
              <a:cs typeface="Calibri"/>
            </a:endParaRPr>
          </a:p>
          <a:p>
            <a:pPr marL="12700" marR="272401">
              <a:spcBef>
                <a:spcPts val="5"/>
              </a:spcBef>
              <a:buChar char="•"/>
              <a:tabLst>
                <a:tab pos="210175" algn="l"/>
              </a:tabLst>
            </a:pP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required: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valor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booleano: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cuando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es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true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marca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campo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como 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obligatorio.</a:t>
            </a:r>
            <a:endParaRPr sz="2000" dirty="0">
              <a:latin typeface="Calibri"/>
              <a:cs typeface="Calibri"/>
            </a:endParaRPr>
          </a:p>
          <a:p>
            <a:pPr marL="12700" marR="516230">
              <a:buChar char="•"/>
              <a:tabLst>
                <a:tab pos="210175" algn="l"/>
              </a:tabLst>
            </a:pP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max: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indica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número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máximo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caracteres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permitidos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un 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campo.</a:t>
            </a:r>
            <a:endParaRPr sz="2000" dirty="0">
              <a:latin typeface="Calibri"/>
              <a:cs typeface="Calibri"/>
            </a:endParaRPr>
          </a:p>
          <a:p>
            <a:pPr marL="12700" marR="657193">
              <a:buChar char="•"/>
              <a:tabLst>
                <a:tab pos="210175" algn="l"/>
              </a:tabLst>
            </a:pP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min: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indica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número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mínimo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caracteres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permitidos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un 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campo.</a:t>
            </a:r>
            <a:endParaRPr sz="2000" dirty="0">
              <a:latin typeface="Calibri"/>
              <a:cs typeface="Calibri"/>
            </a:endParaRPr>
          </a:p>
          <a:p>
            <a:pPr marL="209540" indent="-197475">
              <a:buChar char="•"/>
              <a:tabLst>
                <a:tab pos="210175" algn="l"/>
              </a:tabLst>
            </a:pP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pattern: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Valida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campo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frente</a:t>
            </a:r>
            <a:r>
              <a:rPr sz="2000" spc="1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expresión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regular (regex).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109728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Estado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69" y="1123950"/>
            <a:ext cx="7737475" cy="27443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estado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formulario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control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viene definido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valor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serie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24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propiedades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sz="2900" dirty="0">
              <a:latin typeface="Calibri"/>
              <a:cs typeface="Calibri"/>
            </a:endParaRPr>
          </a:p>
          <a:p>
            <a:pPr marL="845143" indent="-351774">
              <a:buFont typeface="Arial"/>
              <a:buChar char="●"/>
              <a:tabLst>
                <a:tab pos="845143" algn="l"/>
                <a:tab pos="845778" algn="l"/>
              </a:tabLst>
            </a:pPr>
            <a:r>
              <a:rPr sz="1600" b="1" i="1" spc="-5" dirty="0">
                <a:latin typeface="Arial"/>
                <a:cs typeface="Arial"/>
              </a:rPr>
              <a:t>Untouched</a:t>
            </a:r>
            <a:r>
              <a:rPr sz="1600" i="1" spc="-5" dirty="0">
                <a:latin typeface="Arial"/>
                <a:cs typeface="Arial"/>
              </a:rPr>
              <a:t>: When true, the </a:t>
            </a:r>
            <a:r>
              <a:rPr sz="1600" i="1" dirty="0">
                <a:latin typeface="Arial"/>
                <a:cs typeface="Arial"/>
              </a:rPr>
              <a:t>control </a:t>
            </a:r>
            <a:r>
              <a:rPr sz="1600" i="1" spc="-5" dirty="0">
                <a:latin typeface="Arial"/>
                <a:cs typeface="Arial"/>
              </a:rPr>
              <a:t>has not been interacted with the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user</a:t>
            </a:r>
            <a:endParaRPr sz="1600" dirty="0">
              <a:latin typeface="Arial"/>
              <a:cs typeface="Arial"/>
            </a:endParaRPr>
          </a:p>
          <a:p>
            <a:pPr marL="845143" indent="-351774">
              <a:spcBef>
                <a:spcPts val="255"/>
              </a:spcBef>
              <a:buFont typeface="Arial"/>
              <a:buChar char="●"/>
              <a:tabLst>
                <a:tab pos="845143" algn="l"/>
                <a:tab pos="845778" algn="l"/>
              </a:tabLst>
            </a:pPr>
            <a:r>
              <a:rPr sz="1600" b="1" i="1" spc="-5" dirty="0">
                <a:latin typeface="Arial"/>
                <a:cs typeface="Arial"/>
              </a:rPr>
              <a:t>Touched</a:t>
            </a:r>
            <a:r>
              <a:rPr sz="1600" i="1" spc="-5" dirty="0">
                <a:latin typeface="Arial"/>
                <a:cs typeface="Arial"/>
              </a:rPr>
              <a:t>: When true, the </a:t>
            </a:r>
            <a:r>
              <a:rPr sz="1600" i="1" dirty="0">
                <a:latin typeface="Arial"/>
                <a:cs typeface="Arial"/>
              </a:rPr>
              <a:t>control </a:t>
            </a:r>
            <a:r>
              <a:rPr sz="1600" i="1" spc="-5" dirty="0">
                <a:latin typeface="Arial"/>
                <a:cs typeface="Arial"/>
              </a:rPr>
              <a:t>has been interacted with the</a:t>
            </a:r>
            <a:r>
              <a:rPr sz="1600" i="1" spc="-3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user</a:t>
            </a:r>
            <a:endParaRPr sz="1600" dirty="0">
              <a:latin typeface="Arial"/>
              <a:cs typeface="Arial"/>
            </a:endParaRPr>
          </a:p>
          <a:p>
            <a:pPr marL="845143" indent="-351774">
              <a:spcBef>
                <a:spcPts val="255"/>
              </a:spcBef>
              <a:buFont typeface="Arial"/>
              <a:buChar char="●"/>
              <a:tabLst>
                <a:tab pos="845143" algn="l"/>
                <a:tab pos="845778" algn="l"/>
              </a:tabLst>
            </a:pPr>
            <a:r>
              <a:rPr sz="1600" b="1" i="1" spc="-5" dirty="0">
                <a:latin typeface="Arial"/>
                <a:cs typeface="Arial"/>
              </a:rPr>
              <a:t>Pristine</a:t>
            </a:r>
            <a:r>
              <a:rPr sz="1600" i="1" spc="-5" dirty="0">
                <a:latin typeface="Arial"/>
                <a:cs typeface="Arial"/>
              </a:rPr>
              <a:t>: The </a:t>
            </a:r>
            <a:r>
              <a:rPr sz="1600" i="1" dirty="0">
                <a:latin typeface="Arial"/>
                <a:cs typeface="Arial"/>
              </a:rPr>
              <a:t>control </a:t>
            </a:r>
            <a:r>
              <a:rPr sz="1600" i="1" spc="-5" dirty="0">
                <a:latin typeface="Arial"/>
                <a:cs typeface="Arial"/>
              </a:rPr>
              <a:t>and its underlying </a:t>
            </a:r>
            <a:r>
              <a:rPr sz="1600" i="1" dirty="0">
                <a:latin typeface="Arial"/>
                <a:cs typeface="Arial"/>
              </a:rPr>
              <a:t>model </a:t>
            </a:r>
            <a:r>
              <a:rPr sz="1600" i="1" spc="-5" dirty="0">
                <a:latin typeface="Arial"/>
                <a:cs typeface="Arial"/>
              </a:rPr>
              <a:t>has not been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changed</a:t>
            </a:r>
            <a:endParaRPr sz="1600" dirty="0">
              <a:latin typeface="Arial"/>
              <a:cs typeface="Arial"/>
            </a:endParaRPr>
          </a:p>
          <a:p>
            <a:pPr marL="845143" indent="-351774">
              <a:spcBef>
                <a:spcPts val="255"/>
              </a:spcBef>
              <a:buFont typeface="Arial"/>
              <a:buChar char="●"/>
              <a:tabLst>
                <a:tab pos="845143" algn="l"/>
                <a:tab pos="845778" algn="l"/>
              </a:tabLst>
            </a:pPr>
            <a:r>
              <a:rPr sz="1600" b="1" i="1" spc="-5" dirty="0">
                <a:latin typeface="Arial"/>
                <a:cs typeface="Arial"/>
              </a:rPr>
              <a:t>Dirty</a:t>
            </a:r>
            <a:r>
              <a:rPr sz="1600" i="1" spc="-5" dirty="0">
                <a:latin typeface="Arial"/>
                <a:cs typeface="Arial"/>
              </a:rPr>
              <a:t>: The </a:t>
            </a:r>
            <a:r>
              <a:rPr sz="1600" i="1" dirty="0">
                <a:latin typeface="Arial"/>
                <a:cs typeface="Arial"/>
              </a:rPr>
              <a:t>control </a:t>
            </a:r>
            <a:r>
              <a:rPr sz="1600" i="1" spc="-5" dirty="0">
                <a:latin typeface="Arial"/>
                <a:cs typeface="Arial"/>
              </a:rPr>
              <a:t>and its underlying </a:t>
            </a:r>
            <a:r>
              <a:rPr sz="1600" i="1" dirty="0">
                <a:latin typeface="Arial"/>
                <a:cs typeface="Arial"/>
              </a:rPr>
              <a:t>model </a:t>
            </a:r>
            <a:r>
              <a:rPr sz="1600" i="1" spc="-5" dirty="0">
                <a:latin typeface="Arial"/>
                <a:cs typeface="Arial"/>
              </a:rPr>
              <a:t>has been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changed</a:t>
            </a:r>
            <a:endParaRPr sz="1600" dirty="0">
              <a:latin typeface="Arial"/>
              <a:cs typeface="Arial"/>
            </a:endParaRPr>
          </a:p>
          <a:p>
            <a:pPr marL="845143" indent="-351774">
              <a:spcBef>
                <a:spcPts val="255"/>
              </a:spcBef>
              <a:buFont typeface="Arial"/>
              <a:buChar char="●"/>
              <a:tabLst>
                <a:tab pos="845143" algn="l"/>
                <a:tab pos="845778" algn="l"/>
              </a:tabLst>
            </a:pPr>
            <a:r>
              <a:rPr sz="1600" b="1" i="1" spc="-5" dirty="0">
                <a:latin typeface="Arial"/>
                <a:cs typeface="Arial"/>
              </a:rPr>
              <a:t>Valid</a:t>
            </a:r>
            <a:r>
              <a:rPr sz="1600" i="1" spc="-5" dirty="0">
                <a:latin typeface="Arial"/>
                <a:cs typeface="Arial"/>
              </a:rPr>
              <a:t>: The inner </a:t>
            </a:r>
            <a:r>
              <a:rPr sz="1600" i="1" dirty="0">
                <a:latin typeface="Arial"/>
                <a:cs typeface="Arial"/>
              </a:rPr>
              <a:t>model </a:t>
            </a:r>
            <a:r>
              <a:rPr sz="1600" i="1" spc="-5" dirty="0">
                <a:latin typeface="Arial"/>
                <a:cs typeface="Arial"/>
              </a:rPr>
              <a:t>is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valid</a:t>
            </a:r>
            <a:endParaRPr sz="1600" dirty="0">
              <a:latin typeface="Arial"/>
              <a:cs typeface="Arial"/>
            </a:endParaRPr>
          </a:p>
          <a:p>
            <a:pPr marL="845143" indent="-351774">
              <a:spcBef>
                <a:spcPts val="255"/>
              </a:spcBef>
              <a:buFont typeface="Arial"/>
              <a:buChar char="●"/>
              <a:tabLst>
                <a:tab pos="845143" algn="l"/>
                <a:tab pos="845778" algn="l"/>
              </a:tabLst>
            </a:pPr>
            <a:r>
              <a:rPr sz="1600" b="1" i="1" spc="-5" dirty="0">
                <a:latin typeface="Arial"/>
                <a:cs typeface="Arial"/>
              </a:rPr>
              <a:t>Invalid</a:t>
            </a:r>
            <a:r>
              <a:rPr sz="1600" i="1" spc="-5" dirty="0">
                <a:latin typeface="Arial"/>
                <a:cs typeface="Arial"/>
              </a:rPr>
              <a:t>: The inner </a:t>
            </a:r>
            <a:r>
              <a:rPr sz="1600" i="1" dirty="0">
                <a:latin typeface="Arial"/>
                <a:cs typeface="Arial"/>
              </a:rPr>
              <a:t>model </a:t>
            </a:r>
            <a:r>
              <a:rPr sz="1600" i="1" spc="-5" dirty="0">
                <a:latin typeface="Arial"/>
                <a:cs typeface="Arial"/>
              </a:rPr>
              <a:t>is not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valid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89001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20" dirty="0">
                <a:solidFill>
                  <a:srgbClr val="4A4A4A"/>
                </a:solidFill>
              </a:rPr>
              <a:t>Botones: </a:t>
            </a:r>
            <a:r>
              <a:rPr sz="2700" spc="-35" dirty="0">
                <a:solidFill>
                  <a:srgbClr val="4A4A4A"/>
                </a:solidFill>
              </a:rPr>
              <a:t>envío </a:t>
            </a:r>
            <a:r>
              <a:rPr sz="2700" dirty="0">
                <a:solidFill>
                  <a:srgbClr val="4A4A4A"/>
                </a:solidFill>
              </a:rPr>
              <a:t>y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borrado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88817" y="1285665"/>
            <a:ext cx="7659371" cy="2459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marR="157472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botones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envío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borrado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deshabilitan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función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los 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estados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formulario, invalid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o</a:t>
            </a:r>
            <a:r>
              <a:rPr sz="2000" spc="44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pristine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>
              <a:latin typeface="Calibri"/>
              <a:cs typeface="Calibri"/>
            </a:endParaRPr>
          </a:p>
          <a:p>
            <a:pPr marL="394315" marR="5080" indent="-382252">
              <a:spcBef>
                <a:spcPts val="5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botón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envío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(type=submit)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desencadena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evento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submit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formulario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gestiona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correspondiente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manejador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>
              <a:latin typeface="Calibri"/>
              <a:cs typeface="Calibri"/>
            </a:endParaRPr>
          </a:p>
          <a:p>
            <a:pPr marL="394315" marR="377172" indent="-382252">
              <a:spcBef>
                <a:spcPts val="5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botón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borrado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(type=reset)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utiliza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internamente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método 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reset()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objeto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ngForm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correspondiente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formulario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8790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Estado y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controles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1164678"/>
            <a:ext cx="715772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mismas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propiedades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estado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existen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uno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los 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controles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accesibles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referencia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local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</a:t>
            </a: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formulario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9415" y="2232887"/>
            <a:ext cx="21259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myform.form.controls.firstname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0228" y="2144987"/>
            <a:ext cx="1388745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name asignado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 cada </a:t>
            </a:r>
            <a:r>
              <a:rPr sz="1400" spc="-5" dirty="0">
                <a:latin typeface="Arial"/>
                <a:cs typeface="Arial"/>
              </a:rPr>
              <a:t>uno de los  </a:t>
            </a:r>
            <a:r>
              <a:rPr sz="1400" dirty="0">
                <a:latin typeface="Arial"/>
                <a:cs typeface="Arial"/>
              </a:rPr>
              <a:t>controle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753515" y="2330007"/>
            <a:ext cx="929005" cy="154305"/>
            <a:chOff x="3753513" y="1975908"/>
            <a:chExt cx="929005" cy="154305"/>
          </a:xfrm>
        </p:grpSpPr>
        <p:sp>
          <p:nvSpPr>
            <p:cNvPr id="7" name="object 7"/>
            <p:cNvSpPr/>
            <p:nvPr/>
          </p:nvSpPr>
          <p:spPr>
            <a:xfrm>
              <a:off x="3801042" y="1996236"/>
              <a:ext cx="876300" cy="128905"/>
            </a:xfrm>
            <a:custGeom>
              <a:avLst/>
              <a:gdLst/>
              <a:ahLst/>
              <a:cxnLst/>
              <a:rect l="l" t="t" r="r" b="b"/>
              <a:pathLst>
                <a:path w="876300" h="128905">
                  <a:moveTo>
                    <a:pt x="876157" y="128788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58276" y="198067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0477" y="31130"/>
                  </a:moveTo>
                  <a:lnTo>
                    <a:pt x="0" y="9279"/>
                  </a:lnTo>
                  <a:lnTo>
                    <a:pt x="45053" y="0"/>
                  </a:lnTo>
                  <a:lnTo>
                    <a:pt x="40477" y="3113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8276" y="198067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5053" y="0"/>
                  </a:moveTo>
                  <a:lnTo>
                    <a:pt x="0" y="9279"/>
                  </a:lnTo>
                  <a:lnTo>
                    <a:pt x="40477" y="31130"/>
                  </a:lnTo>
                  <a:lnTo>
                    <a:pt x="45053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63753" y="3098785"/>
            <a:ext cx="5174615" cy="9207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91791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Pero es </a:t>
            </a:r>
            <a:r>
              <a:rPr sz="1400" dirty="0">
                <a:latin typeface="Arial"/>
                <a:cs typeface="Arial"/>
              </a:rPr>
              <a:t>más sencillo crear referencias </a:t>
            </a:r>
            <a:r>
              <a:rPr sz="1400" spc="-5" dirty="0">
                <a:latin typeface="Arial"/>
                <a:cs typeface="Arial"/>
              </a:rPr>
              <a:t>locales específicas  para </a:t>
            </a:r>
            <a:r>
              <a:rPr sz="1400" dirty="0">
                <a:latin typeface="Arial"/>
                <a:cs typeface="Arial"/>
              </a:rPr>
              <a:t>cada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control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1641394"/>
            <a:r>
              <a:rPr sz="11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100" spc="-5" dirty="0">
                <a:solidFill>
                  <a:srgbClr val="559BD6"/>
                </a:solidFill>
                <a:latin typeface="Arial"/>
                <a:cs typeface="Arial"/>
              </a:rPr>
              <a:t>input </a:t>
            </a:r>
            <a:r>
              <a:rPr sz="1100" spc="-5" dirty="0">
                <a:solidFill>
                  <a:srgbClr val="72A1BA"/>
                </a:solidFill>
                <a:latin typeface="Arial"/>
                <a:cs typeface="Arial"/>
              </a:rPr>
              <a:t>name</a:t>
            </a:r>
            <a:r>
              <a:rPr sz="11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100" spc="-5" dirty="0">
                <a:solidFill>
                  <a:srgbClr val="CA8F76"/>
                </a:solidFill>
                <a:latin typeface="Arial"/>
                <a:cs typeface="Arial"/>
              </a:rPr>
              <a:t>"firstname" </a:t>
            </a:r>
            <a:r>
              <a:rPr sz="1100" dirty="0">
                <a:solidFill>
                  <a:srgbClr val="CA8F76"/>
                </a:solidFill>
                <a:latin typeface="Arial"/>
                <a:cs typeface="Arial"/>
              </a:rPr>
              <a:t>…</a:t>
            </a:r>
            <a:r>
              <a:rPr sz="1100" spc="-35" dirty="0">
                <a:solidFill>
                  <a:srgbClr val="CA8F76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979797"/>
                </a:solidFill>
                <a:latin typeface="Arial"/>
                <a:cs typeface="Arial"/>
              </a:rPr>
              <a:t>#</a:t>
            </a:r>
            <a:r>
              <a:rPr sz="1100" spc="-5" dirty="0">
                <a:solidFill>
                  <a:srgbClr val="72A1BA"/>
                </a:solidFill>
                <a:latin typeface="Arial"/>
                <a:cs typeface="Arial"/>
              </a:rPr>
              <a:t>firstnameState</a:t>
            </a:r>
            <a:r>
              <a:rPr sz="11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100" spc="-5" dirty="0">
                <a:solidFill>
                  <a:srgbClr val="CA8F76"/>
                </a:solidFill>
                <a:latin typeface="Arial"/>
                <a:cs typeface="Arial"/>
              </a:rPr>
              <a:t>"ngModel"</a:t>
            </a:r>
            <a:r>
              <a:rPr sz="11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4105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Información </a:t>
            </a:r>
            <a:r>
              <a:rPr sz="2700" spc="-31" dirty="0">
                <a:solidFill>
                  <a:srgbClr val="4A4A4A"/>
                </a:solidFill>
              </a:rPr>
              <a:t>al</a:t>
            </a:r>
            <a:r>
              <a:rPr sz="2700" spc="-51" dirty="0">
                <a:solidFill>
                  <a:srgbClr val="4A4A4A"/>
                </a:solidFill>
              </a:rPr>
              <a:t> </a:t>
            </a:r>
            <a:r>
              <a:rPr sz="2700" spc="-11" dirty="0">
                <a:solidFill>
                  <a:srgbClr val="4A4A4A"/>
                </a:solidFill>
              </a:rPr>
              <a:t>usuario</a:t>
            </a:r>
            <a:endParaRPr sz="27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70890" y="994014"/>
            <a:ext cx="8139711" cy="12439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4291">
              <a:spcBef>
                <a:spcPts val="100"/>
              </a:spcBef>
              <a:tabLst>
                <a:tab pos="1328353" algn="l"/>
              </a:tabLst>
            </a:pPr>
            <a:r>
              <a:rPr spc="185" dirty="0"/>
              <a:t>Se</a:t>
            </a:r>
            <a:r>
              <a:rPr spc="105" dirty="0"/>
              <a:t> </a:t>
            </a:r>
            <a:r>
              <a:rPr spc="51" dirty="0"/>
              <a:t>añaden	</a:t>
            </a:r>
            <a:r>
              <a:rPr spc="60" dirty="0"/>
              <a:t>mensajes específicos </a:t>
            </a:r>
            <a:r>
              <a:rPr spc="65" dirty="0"/>
              <a:t>de </a:t>
            </a:r>
            <a:r>
              <a:rPr spc="105" dirty="0"/>
              <a:t>cada </a:t>
            </a:r>
            <a:r>
              <a:rPr spc="25" dirty="0"/>
              <a:t>situación </a:t>
            </a:r>
            <a:r>
              <a:rPr spc="51" dirty="0"/>
              <a:t>que </a:t>
            </a:r>
            <a:r>
              <a:rPr spc="105" dirty="0"/>
              <a:t>se </a:t>
            </a:r>
            <a:r>
              <a:rPr spc="25" dirty="0"/>
              <a:t>ocultan </a:t>
            </a:r>
            <a:r>
              <a:rPr spc="55" dirty="0"/>
              <a:t>o  </a:t>
            </a:r>
            <a:r>
              <a:rPr spc="31" dirty="0"/>
              <a:t>muestran en </a:t>
            </a:r>
            <a:r>
              <a:rPr spc="15" dirty="0"/>
              <a:t>función </a:t>
            </a:r>
            <a:r>
              <a:rPr spc="11" dirty="0"/>
              <a:t>del </a:t>
            </a:r>
            <a:r>
              <a:rPr spc="-5" dirty="0"/>
              <a:t>valor</a:t>
            </a:r>
            <a:r>
              <a:rPr spc="169" dirty="0"/>
              <a:t> </a:t>
            </a:r>
            <a:r>
              <a:rPr spc="65" dirty="0"/>
              <a:t>de </a:t>
            </a:r>
            <a:r>
              <a:rPr spc="51" dirty="0"/>
              <a:t>las propiedades </a:t>
            </a:r>
            <a:r>
              <a:rPr spc="45" dirty="0"/>
              <a:t>antes </a:t>
            </a:r>
            <a:r>
              <a:rPr spc="55" dirty="0"/>
              <a:t>citadas.</a:t>
            </a:r>
          </a:p>
          <a:p>
            <a:pPr marL="12700" marR="5080"/>
            <a:r>
              <a:rPr spc="75" dirty="0"/>
              <a:t>Para acceder </a:t>
            </a:r>
            <a:r>
              <a:rPr spc="80" dirty="0"/>
              <a:t>a </a:t>
            </a:r>
            <a:r>
              <a:rPr spc="20" dirty="0"/>
              <a:t>ellas </a:t>
            </a:r>
            <a:r>
              <a:rPr spc="105" dirty="0"/>
              <a:t>se </a:t>
            </a:r>
            <a:r>
              <a:rPr dirty="0"/>
              <a:t>definen </a:t>
            </a:r>
            <a:r>
              <a:rPr spc="20" dirty="0"/>
              <a:t>referencias </a:t>
            </a:r>
            <a:r>
              <a:rPr spc="45" dirty="0"/>
              <a:t>locales </a:t>
            </a:r>
            <a:r>
              <a:rPr spc="-51" dirty="0"/>
              <a:t>(#) </a:t>
            </a:r>
            <a:r>
              <a:rPr spc="31" dirty="0"/>
              <a:t>en </a:t>
            </a:r>
            <a:r>
              <a:rPr spc="105" dirty="0"/>
              <a:t>cada </a:t>
            </a:r>
            <a:r>
              <a:rPr spc="31" dirty="0"/>
              <a:t>uno </a:t>
            </a:r>
            <a:r>
              <a:rPr spc="65" dirty="0"/>
              <a:t>de  </a:t>
            </a:r>
            <a:r>
              <a:rPr spc="45" dirty="0"/>
              <a:t>los</a:t>
            </a:r>
            <a:r>
              <a:rPr spc="95" dirty="0"/>
              <a:t> </a:t>
            </a:r>
            <a:r>
              <a:rPr spc="31" dirty="0"/>
              <a:t>controles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4601" y="2602781"/>
            <a:ext cx="3872865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1"/>
              </a:lnSpc>
              <a:spcBef>
                <a:spcPts val="100"/>
              </a:spcBef>
            </a:pPr>
            <a:r>
              <a:rPr sz="1200" spc="-5" dirty="0">
                <a:solidFill>
                  <a:srgbClr val="608B4E"/>
                </a:solidFill>
                <a:latin typeface="Arial"/>
                <a:cs typeface="Arial"/>
              </a:rPr>
              <a:t>&lt;!--Mensajes de</a:t>
            </a:r>
            <a:r>
              <a:rPr sz="1200" spc="-11" dirty="0">
                <a:solidFill>
                  <a:srgbClr val="608B4E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08B4E"/>
                </a:solidFill>
                <a:latin typeface="Arial"/>
                <a:cs typeface="Arial"/>
              </a:rPr>
              <a:t>validación--&gt;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ts val="1431"/>
              </a:lnSpc>
              <a:spcBef>
                <a:spcPts val="45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div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class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"error-message" 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[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hidden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]=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"firstnameState.valid || firstnameState.pristine"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 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El nombre es</a:t>
            </a:r>
            <a:r>
              <a:rPr sz="1200" spc="-1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obligatorio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&lt;/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div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&gt;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652843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Información </a:t>
            </a:r>
            <a:r>
              <a:rPr sz="2700" spc="-31" dirty="0">
                <a:solidFill>
                  <a:srgbClr val="4A4A4A"/>
                </a:solidFill>
              </a:rPr>
              <a:t>al </a:t>
            </a:r>
            <a:r>
              <a:rPr sz="2700" spc="-5" dirty="0">
                <a:solidFill>
                  <a:srgbClr val="4A4A4A"/>
                </a:solidFill>
              </a:rPr>
              <a:t>usuario: </a:t>
            </a:r>
            <a:r>
              <a:rPr sz="2700" spc="15" dirty="0">
                <a:solidFill>
                  <a:srgbClr val="4A4A4A"/>
                </a:solidFill>
              </a:rPr>
              <a:t>múltiples</a:t>
            </a:r>
            <a:r>
              <a:rPr sz="2700" spc="-11" dirty="0">
                <a:solidFill>
                  <a:srgbClr val="4A4A4A"/>
                </a:solidFill>
              </a:rPr>
              <a:t> </a:t>
            </a:r>
            <a:r>
              <a:rPr sz="2700" spc="-20" dirty="0">
                <a:solidFill>
                  <a:srgbClr val="4A4A4A"/>
                </a:solidFill>
              </a:rPr>
              <a:t>mensajes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2" y="810585"/>
            <a:ext cx="733615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directiva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validación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existe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propiedad</a:t>
            </a:r>
            <a:r>
              <a:rPr sz="2000" spc="484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errors</a:t>
            </a:r>
            <a:endParaRPr sz="2000">
              <a:latin typeface="Calibri"/>
              <a:cs typeface="Calibri"/>
            </a:endParaRPr>
          </a:p>
          <a:p>
            <a:pPr marL="12700" marR="5080"/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tomara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valor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según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circunstancias,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creándose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objeto 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correspondiente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primero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errores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esté</a:t>
            </a: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produciendo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47436" y="1964650"/>
            <a:ext cx="6263005" cy="2289281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hidden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nameState.valid || nameState.untouched</a:t>
            </a:r>
            <a:r>
              <a:rPr sz="105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652113" marR="640683" indent="-320024">
              <a:lnSpc>
                <a:spcPct val="136900"/>
              </a:lnSpc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error-message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hidden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!nameState.errors?.required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El nombre es</a:t>
            </a:r>
            <a:r>
              <a:rPr sz="1051" spc="-1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obligatorio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652113" marR="560677" indent="-320024">
              <a:lnSpc>
                <a:spcPct val="136900"/>
              </a:lnSpc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error-message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hidden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!nameState.errors?.minlength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El nombre debe tener un mínimo de 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3</a:t>
            </a:r>
            <a:r>
              <a:rPr sz="1051" spc="-31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caracteres</a:t>
            </a:r>
            <a:endParaRPr sz="1051">
              <a:latin typeface="Courier New"/>
              <a:cs typeface="Courier New"/>
            </a:endParaRPr>
          </a:p>
          <a:p>
            <a:pPr marL="332724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2704964" marR="5080">
              <a:lnSpc>
                <a:spcPts val="1651"/>
              </a:lnSpc>
              <a:spcBef>
                <a:spcPts val="551"/>
              </a:spcBef>
            </a:pPr>
            <a:r>
              <a:rPr sz="1400" spc="-5" dirty="0">
                <a:latin typeface="Arial"/>
                <a:cs typeface="Arial"/>
              </a:rPr>
              <a:t>El operador elvis permite </a:t>
            </a:r>
            <a:r>
              <a:rPr sz="1400" dirty="0">
                <a:latin typeface="Arial"/>
                <a:cs typeface="Arial"/>
              </a:rPr>
              <a:t>comprobar </a:t>
            </a:r>
            <a:r>
              <a:rPr sz="1400" spc="-5" dirty="0">
                <a:latin typeface="Arial"/>
                <a:cs typeface="Arial"/>
              </a:rPr>
              <a:t>los  distintos errores </a:t>
            </a:r>
            <a:r>
              <a:rPr sz="1400" dirty="0">
                <a:latin typeface="Arial"/>
                <a:cs typeface="Arial"/>
              </a:rPr>
              <a:t>sólo si </a:t>
            </a:r>
            <a:r>
              <a:rPr sz="1400" spc="-5" dirty="0">
                <a:latin typeface="Arial"/>
                <a:cs typeface="Arial"/>
              </a:rPr>
              <a:t>previamente existe el  objeto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errors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71840" y="2908634"/>
            <a:ext cx="184785" cy="588645"/>
            <a:chOff x="6371837" y="2908633"/>
            <a:chExt cx="184785" cy="588645"/>
          </a:xfrm>
        </p:grpSpPr>
        <p:sp>
          <p:nvSpPr>
            <p:cNvPr id="6" name="object 6"/>
            <p:cNvSpPr/>
            <p:nvPr/>
          </p:nvSpPr>
          <p:spPr>
            <a:xfrm>
              <a:off x="6376599" y="2954827"/>
              <a:ext cx="160020" cy="537210"/>
            </a:xfrm>
            <a:custGeom>
              <a:avLst/>
              <a:gdLst/>
              <a:ahLst/>
              <a:cxnLst/>
              <a:rect l="l" t="t" r="r" b="b"/>
              <a:pathLst>
                <a:path w="160020" h="537210">
                  <a:moveTo>
                    <a:pt x="0" y="537122"/>
                  </a:moveTo>
                  <a:lnTo>
                    <a:pt x="159802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21323" y="2913396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5">
                  <a:moveTo>
                    <a:pt x="30158" y="45916"/>
                  </a:moveTo>
                  <a:lnTo>
                    <a:pt x="0" y="36944"/>
                  </a:lnTo>
                  <a:lnTo>
                    <a:pt x="27405" y="0"/>
                  </a:lnTo>
                  <a:lnTo>
                    <a:pt x="30158" y="45916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21323" y="2913396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5">
                  <a:moveTo>
                    <a:pt x="30158" y="45916"/>
                  </a:moveTo>
                  <a:lnTo>
                    <a:pt x="27405" y="0"/>
                  </a:lnTo>
                  <a:lnTo>
                    <a:pt x="0" y="36944"/>
                  </a:lnTo>
                  <a:lnTo>
                    <a:pt x="30158" y="45916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6"/>
            <a:ext cx="64730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– </a:t>
            </a:r>
            <a:r>
              <a:rPr lang="es-ES" sz="2800" spc="20" dirty="0">
                <a:solidFill>
                  <a:schemeClr val="tx1"/>
                </a:solidFill>
                <a:latin typeface="Calibri"/>
                <a:cs typeface="Calibri"/>
              </a:rPr>
              <a:t>Validación de Formulario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70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9" y="1547311"/>
            <a:ext cx="7044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35" dirty="0">
                <a:cs typeface="Calibri"/>
              </a:rPr>
              <a:t>Validamos </a:t>
            </a:r>
            <a:r>
              <a:rPr lang="es-ES" spc="-25" dirty="0">
                <a:cs typeface="Calibri"/>
              </a:rPr>
              <a:t>el </a:t>
            </a:r>
            <a:r>
              <a:rPr lang="es-ES" spc="-20" dirty="0">
                <a:cs typeface="Calibri"/>
              </a:rPr>
              <a:t>formulario </a:t>
            </a:r>
            <a:r>
              <a:rPr lang="es-ES" spc="60" dirty="0">
                <a:cs typeface="Calibri"/>
              </a:rPr>
              <a:t>de </a:t>
            </a:r>
            <a:r>
              <a:rPr lang="es-ES" spc="11" dirty="0">
                <a:cs typeface="Calibri"/>
              </a:rPr>
              <a:t>ejemplo, </a:t>
            </a:r>
            <a:r>
              <a:rPr lang="es-ES" spc="40" dirty="0">
                <a:cs typeface="Calibri"/>
              </a:rPr>
              <a:t>ya</a:t>
            </a:r>
            <a:r>
              <a:rPr lang="es-ES" spc="91" dirty="0">
                <a:cs typeface="Calibri"/>
              </a:rPr>
              <a:t> </a:t>
            </a:r>
            <a:r>
              <a:rPr lang="es-ES" spc="15" dirty="0">
                <a:cs typeface="Calibri"/>
              </a:rPr>
              <a:t>realizado</a:t>
            </a:r>
            <a:endParaRPr lang="es-ES" dirty="0">
              <a:cs typeface="Calibri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98674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3877" y="2045464"/>
            <a:ext cx="5487035" cy="1093249"/>
          </a:xfrm>
          <a:prstGeom prst="rect">
            <a:avLst/>
          </a:prstGeom>
        </p:spPr>
        <p:txBody>
          <a:bodyPr vert="horz" wrap="square" lIns="0" tIns="8891" rIns="0" bIns="0" rtlCol="0">
            <a:spAutoFit/>
          </a:bodyPr>
          <a:lstStyle/>
          <a:p>
            <a:pPr marL="622268" marR="5080" indent="-610203">
              <a:lnSpc>
                <a:spcPct val="100699"/>
              </a:lnSpc>
              <a:spcBef>
                <a:spcPts val="71"/>
              </a:spcBef>
              <a:tabLst>
                <a:tab pos="622268" algn="l"/>
              </a:tabLst>
            </a:pPr>
            <a:r>
              <a:rPr sz="3600" spc="-5" dirty="0">
                <a:solidFill>
                  <a:srgbClr val="4A4A4A"/>
                </a:solidFill>
                <a:latin typeface="Arial"/>
                <a:cs typeface="Arial"/>
              </a:rPr>
              <a:t>4.	</a:t>
            </a:r>
            <a:r>
              <a:rPr sz="3600" spc="5" dirty="0">
                <a:solidFill>
                  <a:srgbClr val="4A4A4A"/>
                </a:solidFill>
                <a:latin typeface="Arial"/>
                <a:cs typeface="Arial"/>
              </a:rPr>
              <a:t>Integración </a:t>
            </a:r>
            <a:r>
              <a:rPr sz="3600" spc="25" dirty="0">
                <a:solidFill>
                  <a:srgbClr val="4A4A4A"/>
                </a:solidFill>
                <a:latin typeface="Arial"/>
                <a:cs typeface="Arial"/>
              </a:rPr>
              <a:t>de </a:t>
            </a:r>
            <a:r>
              <a:rPr sz="3600" spc="15" dirty="0">
                <a:solidFill>
                  <a:srgbClr val="4A4A4A"/>
                </a:solidFill>
                <a:latin typeface="Arial"/>
                <a:cs typeface="Arial"/>
              </a:rPr>
              <a:t>los  </a:t>
            </a:r>
            <a:r>
              <a:rPr sz="3600" spc="31" dirty="0">
                <a:solidFill>
                  <a:srgbClr val="4A4A4A"/>
                </a:solidFill>
                <a:latin typeface="Arial"/>
                <a:cs typeface="Arial"/>
              </a:rPr>
              <a:t>componentes:</a:t>
            </a:r>
            <a:r>
              <a:rPr sz="3600" spc="-20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sz="3600" spc="11" dirty="0">
                <a:solidFill>
                  <a:srgbClr val="4A4A4A"/>
                </a:solidFill>
                <a:latin typeface="Arial"/>
                <a:cs typeface="Arial"/>
              </a:rPr>
              <a:t>servicios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37442" y="3562351"/>
            <a:ext cx="5306359" cy="961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591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Servicios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inyección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dependencias. </a:t>
            </a:r>
            <a:endParaRPr lang="es-ES" sz="2000" spc="60" dirty="0">
              <a:solidFill>
                <a:srgbClr val="4A4A4A"/>
              </a:solidFill>
              <a:latin typeface="Calibri"/>
              <a:cs typeface="Calibri"/>
            </a:endParaRPr>
          </a:p>
          <a:p>
            <a:pPr marL="355591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2000" spc="20" dirty="0">
                <a:solidFill>
                  <a:srgbClr val="4A4A4A"/>
                </a:solidFill>
                <a:latin typeface="Calibri"/>
                <a:cs typeface="Calibri"/>
              </a:rPr>
              <a:t>Servicio </a:t>
            </a:r>
            <a:r>
              <a:rPr sz="2000" spc="20" dirty="0" err="1">
                <a:solidFill>
                  <a:srgbClr val="4A4A4A"/>
                </a:solidFill>
                <a:latin typeface="Calibri"/>
                <a:cs typeface="Calibri"/>
              </a:rPr>
              <a:t>HttpClient</a:t>
            </a:r>
            <a:r>
              <a:rPr lang="es-ES" sz="2000" spc="20" dirty="0">
                <a:solidFill>
                  <a:srgbClr val="4A4A4A"/>
                </a:solidFill>
                <a:latin typeface="Calibri"/>
                <a:cs typeface="Calibri"/>
              </a:rPr>
              <a:t>.</a:t>
            </a:r>
          </a:p>
          <a:p>
            <a:pPr marL="355591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2000" spc="-5" dirty="0">
                <a:solidFill>
                  <a:srgbClr val="4A4A4A"/>
                </a:solidFill>
              </a:rPr>
              <a:t>Enrutamiento: </a:t>
            </a:r>
            <a:r>
              <a:rPr lang="es-ES" sz="2000" spc="5" dirty="0">
                <a:solidFill>
                  <a:srgbClr val="4A4A4A"/>
                </a:solidFill>
              </a:rPr>
              <a:t>parámetros </a:t>
            </a:r>
            <a:r>
              <a:rPr lang="es-ES" sz="2000" dirty="0">
                <a:solidFill>
                  <a:srgbClr val="4A4A4A"/>
                </a:solidFill>
              </a:rPr>
              <a:t>y</a:t>
            </a:r>
            <a:r>
              <a:rPr lang="es-ES" sz="2000" spc="-15" dirty="0">
                <a:solidFill>
                  <a:srgbClr val="4A4A4A"/>
                </a:solidFill>
              </a:rPr>
              <a:t> </a:t>
            </a:r>
            <a:r>
              <a:rPr lang="es-ES" sz="2000" spc="25" dirty="0" err="1">
                <a:solidFill>
                  <a:srgbClr val="4A4A4A"/>
                </a:solidFill>
              </a:rPr>
              <a:t>subrouting</a:t>
            </a:r>
            <a:r>
              <a:rPr lang="es-ES" sz="2000" spc="25" dirty="0">
                <a:solidFill>
                  <a:srgbClr val="4A4A4A"/>
                </a:solidFill>
              </a:rPr>
              <a:t>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15944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Lenguajes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72133" y="1284012"/>
            <a:ext cx="3065145" cy="22846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25104" indent="-313039">
              <a:spcBef>
                <a:spcPts val="3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ES6</a:t>
            </a:r>
            <a:endParaRPr sz="1600" dirty="0">
              <a:latin typeface="Arial"/>
              <a:cs typeface="Arial"/>
            </a:endParaRPr>
          </a:p>
          <a:p>
            <a:pPr marL="782280" lvl="1" indent="-313039">
              <a:spcBef>
                <a:spcPts val="255"/>
              </a:spcBef>
              <a:buSzPct val="68750"/>
              <a:buChar char="○"/>
              <a:tabLst>
                <a:tab pos="782280" algn="l"/>
                <a:tab pos="782915" algn="l"/>
              </a:tabLst>
            </a:pPr>
            <a:r>
              <a:rPr sz="1600" spc="-5" dirty="0">
                <a:latin typeface="Arial"/>
                <a:cs typeface="Arial"/>
              </a:rPr>
              <a:t>let </a:t>
            </a:r>
            <a:r>
              <a:rPr sz="1600" dirty="0">
                <a:latin typeface="Arial"/>
                <a:cs typeface="Arial"/>
              </a:rPr>
              <a:t>(variables con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ámbito)</a:t>
            </a:r>
            <a:endParaRPr sz="1600" dirty="0">
              <a:latin typeface="Arial"/>
              <a:cs typeface="Arial"/>
            </a:endParaRPr>
          </a:p>
          <a:p>
            <a:pPr marL="782280" lvl="1" indent="-313039">
              <a:spcBef>
                <a:spcPts val="255"/>
              </a:spcBef>
              <a:buSzPct val="68750"/>
              <a:buChar char="○"/>
              <a:tabLst>
                <a:tab pos="782280" algn="l"/>
                <a:tab pos="782915" algn="l"/>
              </a:tabLst>
            </a:pPr>
            <a:r>
              <a:rPr sz="1600" dirty="0">
                <a:latin typeface="Arial"/>
                <a:cs typeface="Arial"/>
              </a:rPr>
              <a:t>clases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(class)</a:t>
            </a:r>
          </a:p>
          <a:p>
            <a:pPr marL="782280" lvl="1" indent="-313039">
              <a:spcBef>
                <a:spcPts val="255"/>
              </a:spcBef>
              <a:buSzPct val="68750"/>
              <a:buChar char="○"/>
              <a:tabLst>
                <a:tab pos="782280" algn="l"/>
                <a:tab pos="782915" algn="l"/>
              </a:tabLst>
            </a:pPr>
            <a:r>
              <a:rPr sz="1600" dirty="0">
                <a:latin typeface="Arial"/>
                <a:cs typeface="Arial"/>
              </a:rPr>
              <a:t>módulos (import y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export</a:t>
            </a:r>
            <a:endParaRPr sz="1600" dirty="0">
              <a:latin typeface="Arial"/>
              <a:cs typeface="Arial"/>
            </a:endParaRPr>
          </a:p>
          <a:p>
            <a:pPr marL="782280" lvl="1" indent="-313039">
              <a:spcBef>
                <a:spcPts val="255"/>
              </a:spcBef>
              <a:buSzPct val="68750"/>
              <a:buChar char="○"/>
              <a:tabLst>
                <a:tab pos="782280" algn="l"/>
                <a:tab pos="782915" algn="l"/>
              </a:tabLst>
            </a:pPr>
            <a:r>
              <a:rPr sz="1600" spc="-5" dirty="0">
                <a:latin typeface="Arial"/>
                <a:cs typeface="Arial"/>
              </a:rPr>
              <a:t>funciones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arrow</a:t>
            </a:r>
            <a:endParaRPr sz="1600" dirty="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TypeScript</a:t>
            </a:r>
            <a:endParaRPr sz="1600" dirty="0">
              <a:latin typeface="Arial"/>
              <a:cs typeface="Arial"/>
            </a:endParaRPr>
          </a:p>
          <a:p>
            <a:pPr marL="782280" lvl="1" indent="-313039">
              <a:spcBef>
                <a:spcPts val="255"/>
              </a:spcBef>
              <a:buSzPct val="68750"/>
              <a:buChar char="○"/>
              <a:tabLst>
                <a:tab pos="782280" algn="l"/>
                <a:tab pos="782915" algn="l"/>
              </a:tabLst>
            </a:pPr>
            <a:r>
              <a:rPr sz="1600" spc="-5" dirty="0">
                <a:latin typeface="Arial"/>
                <a:cs typeface="Arial"/>
              </a:rPr>
              <a:t>tipos</a:t>
            </a:r>
            <a:endParaRPr sz="1600" dirty="0">
              <a:latin typeface="Arial"/>
              <a:cs typeface="Arial"/>
            </a:endParaRPr>
          </a:p>
          <a:p>
            <a:pPr marL="782280" lvl="1" indent="-313039">
              <a:spcBef>
                <a:spcPts val="255"/>
              </a:spcBef>
              <a:buSzPct val="68750"/>
              <a:buChar char="○"/>
              <a:tabLst>
                <a:tab pos="782280" algn="l"/>
                <a:tab pos="782915" algn="l"/>
              </a:tabLst>
            </a:pPr>
            <a:r>
              <a:rPr sz="1600" spc="-5" dirty="0">
                <a:latin typeface="Arial"/>
                <a:cs typeface="Arial"/>
              </a:rPr>
              <a:t>anotaciones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7400" y="4276013"/>
            <a:ext cx="11779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Transpilación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40676" y="4380103"/>
            <a:ext cx="1428115" cy="41275"/>
            <a:chOff x="2340674" y="3876329"/>
            <a:chExt cx="1428115" cy="41275"/>
          </a:xfrm>
        </p:grpSpPr>
        <p:sp>
          <p:nvSpPr>
            <p:cNvPr id="6" name="object 6"/>
            <p:cNvSpPr/>
            <p:nvPr/>
          </p:nvSpPr>
          <p:spPr>
            <a:xfrm>
              <a:off x="2340674" y="3896824"/>
              <a:ext cx="1379855" cy="0"/>
            </a:xfrm>
            <a:custGeom>
              <a:avLst/>
              <a:gdLst/>
              <a:ahLst/>
              <a:cxnLst/>
              <a:rect l="l" t="t" r="r" b="b"/>
              <a:pathLst>
                <a:path w="1379854">
                  <a:moveTo>
                    <a:pt x="0" y="0"/>
                  </a:moveTo>
                  <a:lnTo>
                    <a:pt x="13795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20224" y="38810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20224" y="38810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50402" y="4245564"/>
            <a:ext cx="3263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resultados </a:t>
            </a:r>
            <a:r>
              <a:rPr sz="1400" spc="-5" dirty="0">
                <a:latin typeface="Arial"/>
                <a:cs typeface="Arial"/>
              </a:rPr>
              <a:t>en ES5 </a:t>
            </a:r>
            <a:r>
              <a:rPr sz="1400" dirty="0">
                <a:latin typeface="Arial"/>
                <a:cs typeface="Arial"/>
              </a:rPr>
              <a:t>/ </a:t>
            </a:r>
            <a:r>
              <a:rPr sz="1400" spc="-5" dirty="0">
                <a:latin typeface="Arial"/>
                <a:cs typeface="Arial"/>
              </a:rPr>
              <a:t>ES6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(compatibilidad)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84175" y="1123951"/>
            <a:ext cx="2361783" cy="2647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1" y="2495550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43" marR="5080" indent="-626079">
              <a:lnSpc>
                <a:spcPts val="2851"/>
              </a:lnSpc>
              <a:spcBef>
                <a:spcPts val="220"/>
              </a:spcBef>
              <a:tabLst>
                <a:tab pos="3929818" algn="l"/>
              </a:tabLst>
            </a:pPr>
            <a:r>
              <a:rPr lang="es-ES" sz="2400" spc="-20" dirty="0">
                <a:solidFill>
                  <a:srgbClr val="4A4A4A"/>
                </a:solidFill>
              </a:rPr>
              <a:t>4.a. </a:t>
            </a:r>
            <a:r>
              <a:rPr lang="es-ES" sz="2400" dirty="0">
                <a:solidFill>
                  <a:srgbClr val="4A4A4A"/>
                </a:solidFill>
              </a:rPr>
              <a:t>Servicios </a:t>
            </a:r>
            <a:r>
              <a:rPr lang="es-ES" sz="2400" spc="-51" dirty="0">
                <a:solidFill>
                  <a:srgbClr val="4A4A4A"/>
                </a:solidFill>
              </a:rPr>
              <a:t>e </a:t>
            </a:r>
            <a:r>
              <a:rPr lang="es-ES" sz="2400" spc="15" dirty="0">
                <a:solidFill>
                  <a:srgbClr val="4A4A4A"/>
                </a:solidFill>
              </a:rPr>
              <a:t>inyección de</a:t>
            </a:r>
            <a:r>
              <a:rPr lang="es-ES" sz="2400" dirty="0">
                <a:solidFill>
                  <a:srgbClr val="4A4A4A"/>
                </a:solidFill>
              </a:rPr>
              <a:t> </a:t>
            </a:r>
            <a:r>
              <a:rPr lang="es-ES" sz="2400" spc="5" dirty="0">
                <a:solidFill>
                  <a:srgbClr val="4A4A4A"/>
                </a:solidFill>
              </a:rPr>
              <a:t>dependencias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072587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0252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dirty="0" err="1">
                <a:solidFill>
                  <a:srgbClr val="4A4A4A"/>
                </a:solidFill>
              </a:rPr>
              <a:t>Injectables</a:t>
            </a:r>
            <a:r>
              <a:rPr lang="es-ES" sz="2700" spc="-35" dirty="0">
                <a:solidFill>
                  <a:srgbClr val="4A4A4A"/>
                </a:solidFill>
              </a:rPr>
              <a:t> </a:t>
            </a:r>
            <a:r>
              <a:rPr lang="es-ES" sz="2700" spc="-40" dirty="0">
                <a:solidFill>
                  <a:srgbClr val="4A4A4A"/>
                </a:solidFill>
              </a:rPr>
              <a:t>(Servicios)</a:t>
            </a:r>
            <a:endParaRPr sz="2700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7C7E2E0B-6C3B-744F-AB8C-7F8EE5EF1CE7}"/>
              </a:ext>
            </a:extLst>
          </p:cNvPr>
          <p:cNvSpPr/>
          <p:nvPr/>
        </p:nvSpPr>
        <p:spPr>
          <a:xfrm>
            <a:off x="457201" y="811699"/>
            <a:ext cx="8000499" cy="4122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141986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Servicios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18373" y="1006917"/>
            <a:ext cx="7493635" cy="31650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76" marR="261607" indent="-367012">
              <a:lnSpc>
                <a:spcPct val="114599"/>
              </a:lnSpc>
              <a:spcBef>
                <a:spcPts val="100"/>
              </a:spcBef>
              <a:buChar char="●"/>
              <a:tabLst>
                <a:tab pos="379076" algn="l"/>
                <a:tab pos="379712" algn="l"/>
              </a:tabLst>
            </a:pPr>
            <a:r>
              <a:rPr spc="-5" dirty="0">
                <a:latin typeface="Arial"/>
                <a:cs typeface="Arial"/>
              </a:rPr>
              <a:t>Son </a:t>
            </a:r>
            <a:r>
              <a:rPr dirty="0">
                <a:latin typeface="Arial"/>
                <a:cs typeface="Arial"/>
              </a:rPr>
              <a:t>clave </a:t>
            </a:r>
            <a:r>
              <a:rPr spc="-5" dirty="0">
                <a:latin typeface="Arial"/>
                <a:cs typeface="Arial"/>
              </a:rPr>
              <a:t>para </a:t>
            </a:r>
            <a:r>
              <a:rPr b="1" spc="-5" dirty="0">
                <a:latin typeface="Arial"/>
                <a:cs typeface="Arial"/>
              </a:rPr>
              <a:t>modularizar </a:t>
            </a:r>
            <a:r>
              <a:rPr spc="-5" dirty="0">
                <a:latin typeface="Arial"/>
                <a:cs typeface="Arial"/>
              </a:rPr>
              <a:t>la aplicación en elementos que tengan  una única</a:t>
            </a:r>
            <a:r>
              <a:rPr spc="-1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responsabilidad</a:t>
            </a:r>
          </a:p>
          <a:p>
            <a:pPr marL="836254" lvl="1" indent="-367012">
              <a:spcBef>
                <a:spcPts val="315"/>
              </a:spcBef>
              <a:buChar char="○"/>
              <a:tabLst>
                <a:tab pos="836254" algn="l"/>
                <a:tab pos="836890" algn="l"/>
              </a:tabLst>
            </a:pPr>
            <a:r>
              <a:rPr spc="-5" dirty="0">
                <a:latin typeface="Arial"/>
                <a:cs typeface="Arial"/>
              </a:rPr>
              <a:t>Componente: Interfaz de</a:t>
            </a:r>
            <a:r>
              <a:rPr spc="-1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usuario</a:t>
            </a:r>
            <a:endParaRPr dirty="0">
              <a:latin typeface="Arial"/>
              <a:cs typeface="Arial"/>
            </a:endParaRPr>
          </a:p>
          <a:p>
            <a:pPr marL="836254" lvl="1" indent="-367012">
              <a:spcBef>
                <a:spcPts val="315"/>
              </a:spcBef>
              <a:buChar char="○"/>
              <a:tabLst>
                <a:tab pos="836254" algn="l"/>
                <a:tab pos="836890" algn="l"/>
              </a:tabLst>
            </a:pPr>
            <a:r>
              <a:rPr spc="-5" dirty="0">
                <a:latin typeface="Arial"/>
                <a:cs typeface="Arial"/>
              </a:rPr>
              <a:t>Servicios </a:t>
            </a:r>
            <a:r>
              <a:rPr dirty="0">
                <a:latin typeface="Arial"/>
                <a:cs typeface="Arial"/>
              </a:rPr>
              <a:t>(e.g. </a:t>
            </a:r>
            <a:r>
              <a:rPr spc="-5" dirty="0">
                <a:latin typeface="Arial"/>
                <a:cs typeface="Arial"/>
              </a:rPr>
              <a:t>Peticiones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http)</a:t>
            </a:r>
            <a:endParaRPr dirty="0">
              <a:latin typeface="Arial"/>
              <a:cs typeface="Arial"/>
            </a:endParaRPr>
          </a:p>
          <a:p>
            <a:pPr marL="379076" marR="5080" indent="-367012">
              <a:lnSpc>
                <a:spcPct val="114599"/>
              </a:lnSpc>
              <a:buChar char="●"/>
              <a:tabLst>
                <a:tab pos="379076" algn="l"/>
                <a:tab pos="379712" algn="l"/>
              </a:tabLst>
            </a:pPr>
            <a:r>
              <a:rPr spc="-5" dirty="0">
                <a:latin typeface="Arial"/>
                <a:cs typeface="Arial"/>
              </a:rPr>
              <a:t>Permiten la buena práctica de </a:t>
            </a:r>
            <a:r>
              <a:rPr b="1" spc="-5" dirty="0">
                <a:latin typeface="Arial"/>
                <a:cs typeface="Arial"/>
              </a:rPr>
              <a:t>NO acoplar </a:t>
            </a:r>
            <a:r>
              <a:rPr spc="-5" dirty="0">
                <a:latin typeface="Arial"/>
                <a:cs typeface="Arial"/>
              </a:rPr>
              <a:t>en el </a:t>
            </a:r>
            <a:r>
              <a:rPr dirty="0">
                <a:latin typeface="Arial"/>
                <a:cs typeface="Arial"/>
              </a:rPr>
              <a:t>componente </a:t>
            </a:r>
            <a:r>
              <a:rPr spc="-5" dirty="0">
                <a:latin typeface="Arial"/>
                <a:cs typeface="Arial"/>
              </a:rPr>
              <a:t>la lógica  de negocio, e.g. las peticiones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http</a:t>
            </a:r>
            <a:endParaRPr dirty="0">
              <a:latin typeface="Arial"/>
              <a:cs typeface="Arial"/>
            </a:endParaRPr>
          </a:p>
          <a:p>
            <a:pPr marL="379076" marR="186682" indent="-367012">
              <a:lnSpc>
                <a:spcPct val="114599"/>
              </a:lnSpc>
              <a:buChar char="●"/>
              <a:tabLst>
                <a:tab pos="379076" algn="l"/>
                <a:tab pos="379712" algn="l"/>
              </a:tabLst>
            </a:pPr>
            <a:r>
              <a:rPr spc="-5" dirty="0">
                <a:latin typeface="Arial"/>
                <a:cs typeface="Arial"/>
              </a:rPr>
              <a:t>Permiten </a:t>
            </a:r>
            <a:r>
              <a:rPr b="1" spc="-5" dirty="0">
                <a:latin typeface="Arial"/>
                <a:cs typeface="Arial"/>
              </a:rPr>
              <a:t>reducir la complejidad </a:t>
            </a:r>
            <a:r>
              <a:rPr spc="-5" dirty="0">
                <a:latin typeface="Arial"/>
                <a:cs typeface="Arial"/>
              </a:rPr>
              <a:t>de los </a:t>
            </a:r>
            <a:r>
              <a:rPr dirty="0">
                <a:latin typeface="Arial"/>
                <a:cs typeface="Arial"/>
              </a:rPr>
              <a:t>componentes y </a:t>
            </a:r>
            <a:r>
              <a:rPr spc="-5" dirty="0">
                <a:latin typeface="Arial"/>
                <a:cs typeface="Arial"/>
              </a:rPr>
              <a:t>facilitar que  estos </a:t>
            </a:r>
            <a:r>
              <a:rPr dirty="0">
                <a:latin typeface="Arial"/>
                <a:cs typeface="Arial"/>
              </a:rPr>
              <a:t>sean </a:t>
            </a:r>
            <a:r>
              <a:rPr spc="-5" dirty="0">
                <a:latin typeface="Arial"/>
                <a:cs typeface="Arial"/>
              </a:rPr>
              <a:t>ampliados </a:t>
            </a:r>
            <a:r>
              <a:rPr dirty="0">
                <a:latin typeface="Arial"/>
                <a:cs typeface="Arial"/>
              </a:rPr>
              <a:t>/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modificados</a:t>
            </a:r>
          </a:p>
          <a:p>
            <a:pPr marL="379076" marR="666718" indent="-367012">
              <a:lnSpc>
                <a:spcPct val="114599"/>
              </a:lnSpc>
              <a:buChar char="●"/>
              <a:tabLst>
                <a:tab pos="379076" algn="l"/>
                <a:tab pos="379712" algn="l"/>
              </a:tabLst>
            </a:pPr>
            <a:r>
              <a:rPr spc="-5" dirty="0">
                <a:latin typeface="Arial"/>
                <a:cs typeface="Arial"/>
              </a:rPr>
              <a:t>Facilitan la implementar </a:t>
            </a:r>
            <a:r>
              <a:rPr b="1" dirty="0">
                <a:latin typeface="Arial"/>
                <a:cs typeface="Arial"/>
              </a:rPr>
              <a:t>tests </a:t>
            </a:r>
            <a:r>
              <a:rPr b="1" spc="-5" dirty="0">
                <a:latin typeface="Arial"/>
                <a:cs typeface="Arial"/>
              </a:rPr>
              <a:t>unitarios </a:t>
            </a:r>
            <a:r>
              <a:rPr spc="-5" dirty="0">
                <a:latin typeface="Arial"/>
                <a:cs typeface="Arial"/>
              </a:rPr>
              <a:t>al </a:t>
            </a:r>
            <a:r>
              <a:rPr dirty="0">
                <a:latin typeface="Arial"/>
                <a:cs typeface="Arial"/>
              </a:rPr>
              <a:t>reducir </a:t>
            </a:r>
            <a:r>
              <a:rPr spc="-5" dirty="0">
                <a:latin typeface="Arial"/>
                <a:cs typeface="Arial"/>
              </a:rPr>
              <a:t>el número de  </a:t>
            </a:r>
            <a:r>
              <a:rPr dirty="0">
                <a:latin typeface="Arial"/>
                <a:cs typeface="Arial"/>
              </a:rPr>
              <a:t>responsabilidades </a:t>
            </a:r>
            <a:r>
              <a:rPr spc="-5" dirty="0">
                <a:latin typeface="Arial"/>
                <a:cs typeface="Arial"/>
              </a:rPr>
              <a:t>que tiene el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componente</a:t>
            </a:r>
          </a:p>
        </p:txBody>
      </p:sp>
    </p:spTree>
    <p:extLst>
      <p:ext uri="{BB962C8B-B14F-4D97-AF65-F5344CB8AC3E}">
        <p14:creationId xmlns:p14="http://schemas.microsoft.com/office/powerpoint/2010/main" val="103266078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20954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Servicios: </a:t>
            </a:r>
            <a:r>
              <a:rPr sz="2700" spc="5" dirty="0">
                <a:solidFill>
                  <a:srgbClr val="4A4A4A"/>
                </a:solidFill>
              </a:rPr>
              <a:t>características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15" dirty="0">
                <a:solidFill>
                  <a:srgbClr val="4A4A4A"/>
                </a:solidFill>
              </a:rPr>
              <a:t>técnicas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18376" y="1126973"/>
            <a:ext cx="7634605" cy="35022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76" marR="5080" indent="-367012">
              <a:lnSpc>
                <a:spcPct val="114599"/>
              </a:lnSpc>
              <a:spcBef>
                <a:spcPts val="100"/>
              </a:spcBef>
              <a:buChar char="●"/>
              <a:tabLst>
                <a:tab pos="379076" algn="l"/>
                <a:tab pos="379712" algn="l"/>
              </a:tabLst>
            </a:pPr>
            <a:r>
              <a:rPr spc="-5" dirty="0">
                <a:latin typeface="Arial"/>
                <a:cs typeface="Arial"/>
              </a:rPr>
              <a:t>En principio </a:t>
            </a:r>
            <a:r>
              <a:rPr dirty="0">
                <a:latin typeface="Arial"/>
                <a:cs typeface="Arial"/>
              </a:rPr>
              <a:t>se </a:t>
            </a:r>
            <a:r>
              <a:rPr spc="-5" dirty="0">
                <a:latin typeface="Arial"/>
                <a:cs typeface="Arial"/>
              </a:rPr>
              <a:t>instancian </a:t>
            </a:r>
            <a:r>
              <a:rPr dirty="0">
                <a:latin typeface="Arial"/>
                <a:cs typeface="Arial"/>
              </a:rPr>
              <a:t>según </a:t>
            </a:r>
            <a:r>
              <a:rPr spc="-5" dirty="0">
                <a:latin typeface="Arial"/>
                <a:cs typeface="Arial"/>
              </a:rPr>
              <a:t>el </a:t>
            </a:r>
            <a:r>
              <a:rPr spc="-5" dirty="0">
                <a:solidFill>
                  <a:srgbClr val="C00000"/>
                </a:solidFill>
                <a:latin typeface="Arial"/>
                <a:cs typeface="Arial"/>
              </a:rPr>
              <a:t>patrón </a:t>
            </a:r>
            <a:r>
              <a:rPr i="1" dirty="0">
                <a:solidFill>
                  <a:srgbClr val="C00000"/>
                </a:solidFill>
                <a:latin typeface="Arial"/>
                <a:cs typeface="Arial"/>
              </a:rPr>
              <a:t>singleton</a:t>
            </a:r>
            <a:r>
              <a:rPr dirty="0">
                <a:solidFill>
                  <a:srgbClr val="C00000"/>
                </a:solidFill>
                <a:latin typeface="Arial"/>
                <a:cs typeface="Arial"/>
              </a:rPr>
              <a:t>: </a:t>
            </a:r>
            <a:r>
              <a:rPr spc="-5" dirty="0">
                <a:latin typeface="Arial"/>
                <a:cs typeface="Arial"/>
              </a:rPr>
              <a:t>permiten </a:t>
            </a:r>
            <a:r>
              <a:rPr dirty="0">
                <a:latin typeface="Arial"/>
                <a:cs typeface="Arial"/>
              </a:rPr>
              <a:t>compartir  </a:t>
            </a:r>
            <a:r>
              <a:rPr spc="-5" dirty="0">
                <a:latin typeface="Arial"/>
                <a:cs typeface="Arial"/>
              </a:rPr>
              <a:t>información entre</a:t>
            </a:r>
            <a:r>
              <a:rPr spc="-1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componentes</a:t>
            </a:r>
          </a:p>
          <a:p>
            <a:pPr marL="379076" marR="198110" indent="-367012">
              <a:lnSpc>
                <a:spcPct val="114599"/>
              </a:lnSpc>
              <a:buChar char="●"/>
              <a:tabLst>
                <a:tab pos="379076" algn="l"/>
                <a:tab pos="379712" algn="l"/>
              </a:tabLst>
            </a:pPr>
            <a:r>
              <a:rPr spc="-5" dirty="0">
                <a:latin typeface="Arial"/>
                <a:cs typeface="Arial"/>
              </a:rPr>
              <a:t>Los </a:t>
            </a:r>
            <a:r>
              <a:rPr dirty="0">
                <a:latin typeface="Arial"/>
                <a:cs typeface="Arial"/>
              </a:rPr>
              <a:t>servicios mantienen </a:t>
            </a:r>
            <a:r>
              <a:rPr spc="-5" dirty="0">
                <a:latin typeface="Arial"/>
                <a:cs typeface="Arial"/>
              </a:rPr>
              <a:t>el estado de la aplicación </a:t>
            </a:r>
            <a:r>
              <a:rPr dirty="0">
                <a:latin typeface="Arial"/>
                <a:cs typeface="Arial"/>
              </a:rPr>
              <a:t>y </a:t>
            </a:r>
            <a:r>
              <a:rPr spc="-5" dirty="0">
                <a:latin typeface="Arial"/>
                <a:cs typeface="Arial"/>
              </a:rPr>
              <a:t>los </a:t>
            </a:r>
            <a:r>
              <a:rPr dirty="0">
                <a:latin typeface="Arial"/>
                <a:cs typeface="Arial"/>
              </a:rPr>
              <a:t>componentes  </a:t>
            </a:r>
            <a:r>
              <a:rPr spc="-5" dirty="0">
                <a:latin typeface="Arial"/>
                <a:cs typeface="Arial"/>
              </a:rPr>
              <a:t>ofrecen el interfaz de</a:t>
            </a:r>
            <a:r>
              <a:rPr spc="-1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usuario</a:t>
            </a:r>
            <a:endParaRPr dirty="0">
              <a:latin typeface="Arial"/>
              <a:cs typeface="Arial"/>
            </a:endParaRPr>
          </a:p>
          <a:p>
            <a:pPr marL="379076" marR="6351" indent="-367012">
              <a:lnSpc>
                <a:spcPct val="114599"/>
              </a:lnSpc>
              <a:buChar char="●"/>
              <a:tabLst>
                <a:tab pos="379076" algn="l"/>
                <a:tab pos="379712" algn="l"/>
              </a:tabLst>
            </a:pPr>
            <a:r>
              <a:rPr spc="-5" dirty="0">
                <a:latin typeface="Arial"/>
                <a:cs typeface="Arial"/>
              </a:rPr>
              <a:t>Están anotados </a:t>
            </a:r>
            <a:r>
              <a:rPr dirty="0">
                <a:latin typeface="Arial"/>
                <a:cs typeface="Arial"/>
              </a:rPr>
              <a:t>como </a:t>
            </a:r>
            <a:r>
              <a:rPr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injectable</a:t>
            </a:r>
            <a:r>
              <a:rPr i="1" spc="-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para que puedan </a:t>
            </a:r>
            <a:r>
              <a:rPr dirty="0">
                <a:latin typeface="Arial"/>
                <a:cs typeface="Arial"/>
              </a:rPr>
              <a:t>ser </a:t>
            </a:r>
            <a:r>
              <a:rPr spc="-5" dirty="0">
                <a:latin typeface="Arial"/>
                <a:cs typeface="Arial"/>
              </a:rPr>
              <a:t>inyectados en los  </a:t>
            </a:r>
            <a:r>
              <a:rPr dirty="0">
                <a:latin typeface="Arial"/>
                <a:cs typeface="Arial"/>
              </a:rPr>
              <a:t>componentes </a:t>
            </a:r>
            <a:r>
              <a:rPr spc="-5" dirty="0">
                <a:latin typeface="Arial"/>
                <a:cs typeface="Arial"/>
              </a:rPr>
              <a:t>que necesitan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utilizarlos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2151" dirty="0">
              <a:latin typeface="Arial"/>
              <a:cs typeface="Arial"/>
            </a:endParaRPr>
          </a:p>
          <a:p>
            <a:pPr marL="379076" marR="151123" indent="-367012">
              <a:lnSpc>
                <a:spcPct val="114599"/>
              </a:lnSpc>
              <a:buChar char="●"/>
              <a:tabLst>
                <a:tab pos="379076" algn="l"/>
                <a:tab pos="379712" algn="l"/>
              </a:tabLst>
            </a:pPr>
            <a:r>
              <a:rPr spc="-5" dirty="0">
                <a:latin typeface="Arial"/>
                <a:cs typeface="Arial"/>
              </a:rPr>
              <a:t>Angular ofrece </a:t>
            </a:r>
            <a:r>
              <a:rPr dirty="0">
                <a:latin typeface="Arial"/>
                <a:cs typeface="Arial"/>
              </a:rPr>
              <a:t>muchos servicios </a:t>
            </a:r>
            <a:r>
              <a:rPr spc="-5" dirty="0">
                <a:latin typeface="Arial"/>
                <a:cs typeface="Arial"/>
              </a:rPr>
              <a:t>predefinidos </a:t>
            </a:r>
            <a:r>
              <a:rPr dirty="0">
                <a:latin typeface="Arial"/>
                <a:cs typeface="Arial"/>
              </a:rPr>
              <a:t>como </a:t>
            </a:r>
            <a:r>
              <a:rPr spc="-5" dirty="0">
                <a:latin typeface="Arial"/>
                <a:cs typeface="Arial"/>
              </a:rPr>
              <a:t>la </a:t>
            </a:r>
            <a:r>
              <a:rPr dirty="0">
                <a:latin typeface="Arial"/>
                <a:cs typeface="Arial"/>
              </a:rPr>
              <a:t>clase </a:t>
            </a:r>
            <a:r>
              <a:rPr spc="-5" dirty="0">
                <a:latin typeface="Arial"/>
                <a:cs typeface="Arial"/>
              </a:rPr>
              <a:t>httpClient  utilizada para el acceso asincrónico </a:t>
            </a:r>
            <a:r>
              <a:rPr dirty="0">
                <a:latin typeface="Arial"/>
                <a:cs typeface="Arial"/>
              </a:rPr>
              <a:t>(AJAX) a </a:t>
            </a:r>
            <a:r>
              <a:rPr spc="-5" dirty="0">
                <a:latin typeface="Arial"/>
                <a:cs typeface="Arial"/>
              </a:rPr>
              <a:t>las APIs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REST</a:t>
            </a:r>
            <a:endParaRPr dirty="0">
              <a:latin typeface="Arial"/>
              <a:cs typeface="Arial"/>
            </a:endParaRPr>
          </a:p>
          <a:p>
            <a:pPr marL="379076" marR="135883" indent="-367012">
              <a:lnSpc>
                <a:spcPct val="114599"/>
              </a:lnSpc>
              <a:buChar char="●"/>
              <a:tabLst>
                <a:tab pos="379076" algn="l"/>
                <a:tab pos="379712" algn="l"/>
              </a:tabLst>
            </a:pPr>
            <a:r>
              <a:rPr spc="-5" dirty="0">
                <a:latin typeface="Arial"/>
                <a:cs typeface="Arial"/>
              </a:rPr>
              <a:t>Lo habitual es que en </a:t>
            </a:r>
            <a:r>
              <a:rPr dirty="0">
                <a:latin typeface="Arial"/>
                <a:cs typeface="Arial"/>
              </a:rPr>
              <a:t>cada </a:t>
            </a:r>
            <a:r>
              <a:rPr spc="-5" dirty="0">
                <a:latin typeface="Arial"/>
                <a:cs typeface="Arial"/>
              </a:rPr>
              <a:t>proyecto de aplicación </a:t>
            </a:r>
            <a:r>
              <a:rPr dirty="0">
                <a:latin typeface="Arial"/>
                <a:cs typeface="Arial"/>
              </a:rPr>
              <a:t>se </a:t>
            </a:r>
            <a:r>
              <a:rPr spc="-5" dirty="0">
                <a:latin typeface="Arial"/>
                <a:cs typeface="Arial"/>
              </a:rPr>
              <a:t>implementen los  </a:t>
            </a:r>
            <a:r>
              <a:rPr dirty="0">
                <a:latin typeface="Arial"/>
                <a:cs typeface="Arial"/>
              </a:rPr>
              <a:t>servicios </a:t>
            </a:r>
            <a:r>
              <a:rPr spc="-5" dirty="0">
                <a:latin typeface="Arial"/>
                <a:cs typeface="Arial"/>
              </a:rPr>
              <a:t>propios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necesarios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22084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Inyección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95" dirty="0">
                <a:solidFill>
                  <a:srgbClr val="4A4A4A"/>
                </a:solidFill>
              </a:rPr>
              <a:t> </a:t>
            </a:r>
            <a:r>
              <a:rPr sz="2700" spc="11" dirty="0">
                <a:solidFill>
                  <a:srgbClr val="4A4A4A"/>
                </a:solidFill>
              </a:rPr>
              <a:t>dependencias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3095" y="1047751"/>
            <a:ext cx="7618095" cy="33756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marR="5080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técnica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solicitar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objetos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framework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denomina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inyección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dependencias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15" marR="121280" indent="-382252">
              <a:spcBef>
                <a:spcPts val="5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dependencias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necesita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inyectadas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sistema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15" marR="58416" indent="-382252">
              <a:spcBef>
                <a:spcPts val="5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Técnica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muy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popular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desarrollo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back-end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frameworks 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Spring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o </a:t>
            </a: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Java</a:t>
            </a:r>
            <a:r>
              <a:rPr sz="2000" spc="169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0" dirty="0">
                <a:solidFill>
                  <a:srgbClr val="4A4A4A"/>
                </a:solidFill>
                <a:latin typeface="Calibri"/>
                <a:cs typeface="Calibri"/>
              </a:rPr>
              <a:t>EE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15" marR="996266" indent="-382252">
              <a:buFont typeface="Arial"/>
              <a:buChar char="●"/>
              <a:tabLst>
                <a:tab pos="394315" algn="l"/>
                <a:tab pos="394951" algn="l"/>
                <a:tab pos="1721400" algn="l"/>
              </a:tabLst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	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realiza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mediante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constructor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controladora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</a:t>
            </a:r>
            <a:r>
              <a:rPr sz="2000" spc="17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126174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Inyector</a:t>
            </a:r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4490941" y="2211873"/>
            <a:ext cx="4218547" cy="1949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7853" y="1041328"/>
            <a:ext cx="6702425" cy="2110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Inyector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es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principal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mecanismo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detrás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</a:t>
            </a:r>
            <a:r>
              <a:rPr sz="2000" spc="15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DI.</a:t>
            </a:r>
            <a:endParaRPr sz="2000">
              <a:latin typeface="Calibri"/>
              <a:cs typeface="Calibri"/>
            </a:endParaRPr>
          </a:p>
          <a:p>
            <a:pPr marL="12700" marR="5080"/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interno,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inyector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dispone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contenedor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instancias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servicios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crea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él</a:t>
            </a:r>
            <a:r>
              <a:rPr sz="2000" spc="3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mismo.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51">
              <a:latin typeface="Calibri"/>
              <a:cs typeface="Calibri"/>
            </a:endParaRPr>
          </a:p>
          <a:p>
            <a:pPr marL="454635" marR="3099280" indent="48892">
              <a:lnSpc>
                <a:spcPts val="1651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Si una instancia no está en el  </a:t>
            </a:r>
            <a:r>
              <a:rPr sz="1400" dirty="0">
                <a:latin typeface="Arial"/>
                <a:cs typeface="Arial"/>
              </a:rPr>
              <a:t>contenedor, </a:t>
            </a:r>
            <a:r>
              <a:rPr sz="1400" spc="-5" dirty="0">
                <a:latin typeface="Arial"/>
                <a:cs typeface="Arial"/>
              </a:rPr>
              <a:t>el inyector </a:t>
            </a:r>
            <a:r>
              <a:rPr sz="1400" b="1" spc="-5" dirty="0">
                <a:latin typeface="Arial"/>
                <a:cs typeface="Arial"/>
              </a:rPr>
              <a:t>crea una nueva 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la añade al </a:t>
            </a:r>
            <a:r>
              <a:rPr sz="1400" dirty="0">
                <a:latin typeface="Arial"/>
                <a:cs typeface="Arial"/>
              </a:rPr>
              <a:t>contenedor </a:t>
            </a:r>
            <a:r>
              <a:rPr sz="1400" spc="-5" dirty="0">
                <a:latin typeface="Arial"/>
                <a:cs typeface="Arial"/>
              </a:rPr>
              <a:t>antes de  devolver el </a:t>
            </a:r>
            <a:r>
              <a:rPr sz="1400" dirty="0">
                <a:latin typeface="Arial"/>
                <a:cs typeface="Arial"/>
              </a:rPr>
              <a:t>servicio a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Angular.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0253" y="3311684"/>
            <a:ext cx="3157855" cy="131747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Cuando todos los </a:t>
            </a:r>
            <a:r>
              <a:rPr sz="1400" dirty="0">
                <a:latin typeface="Arial"/>
                <a:cs typeface="Arial"/>
              </a:rPr>
              <a:t>servicios </a:t>
            </a:r>
            <a:r>
              <a:rPr sz="1400" spc="-5" dirty="0">
                <a:latin typeface="Arial"/>
                <a:cs typeface="Arial"/>
              </a:rPr>
              <a:t>de los que  depende el </a:t>
            </a:r>
            <a:r>
              <a:rPr sz="1400" dirty="0">
                <a:latin typeface="Arial"/>
                <a:cs typeface="Arial"/>
              </a:rPr>
              <a:t>contenedor se </a:t>
            </a:r>
            <a:r>
              <a:rPr sz="1400" spc="-5" dirty="0">
                <a:latin typeface="Arial"/>
                <a:cs typeface="Arial"/>
              </a:rPr>
              <a:t>han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resuelto,  </a:t>
            </a:r>
            <a:r>
              <a:rPr sz="1400" spc="-5" dirty="0">
                <a:latin typeface="Arial"/>
                <a:cs typeface="Arial"/>
              </a:rPr>
              <a:t>Angular puede llamar al </a:t>
            </a:r>
            <a:r>
              <a:rPr sz="1400" dirty="0">
                <a:latin typeface="Arial"/>
                <a:cs typeface="Arial"/>
              </a:rPr>
              <a:t>constructor </a:t>
            </a:r>
            <a:r>
              <a:rPr sz="1400" spc="-5" dirty="0">
                <a:latin typeface="Arial"/>
                <a:cs typeface="Arial"/>
              </a:rPr>
              <a:t>del  </a:t>
            </a:r>
            <a:r>
              <a:rPr sz="1400" dirty="0">
                <a:latin typeface="Arial"/>
                <a:cs typeface="Arial"/>
              </a:rPr>
              <a:t>componente, </a:t>
            </a:r>
            <a:r>
              <a:rPr sz="1400" spc="-5" dirty="0">
                <a:latin typeface="Arial"/>
                <a:cs typeface="Arial"/>
              </a:rPr>
              <a:t>al que le pasa las  instancias de esos </a:t>
            </a:r>
            <a:r>
              <a:rPr sz="1400" dirty="0">
                <a:latin typeface="Arial"/>
                <a:cs typeface="Arial"/>
              </a:rPr>
              <a:t>servicios como  </a:t>
            </a:r>
            <a:r>
              <a:rPr sz="1400" spc="-5" dirty="0">
                <a:latin typeface="Arial"/>
                <a:cs typeface="Arial"/>
              </a:rPr>
              <a:t>argumento.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4951" y="4412308"/>
            <a:ext cx="4231640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Cuando el inyector no tiene el </a:t>
            </a:r>
            <a:r>
              <a:rPr sz="1400" dirty="0">
                <a:latin typeface="Arial"/>
                <a:cs typeface="Arial"/>
              </a:rPr>
              <a:t>servicio </a:t>
            </a:r>
            <a:r>
              <a:rPr sz="1400" spc="-5" dirty="0">
                <a:latin typeface="Arial"/>
                <a:cs typeface="Arial"/>
              </a:rPr>
              <a:t>que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le pide,  </a:t>
            </a:r>
            <a:r>
              <a:rPr sz="1400" dirty="0">
                <a:latin typeface="Arial"/>
                <a:cs typeface="Arial"/>
              </a:rPr>
              <a:t>sabe cómo </a:t>
            </a:r>
            <a:r>
              <a:rPr sz="1400" spc="-5" dirty="0">
                <a:latin typeface="Arial"/>
                <a:cs typeface="Arial"/>
              </a:rPr>
              <a:t>instanciar uno gracias </a:t>
            </a:r>
            <a:r>
              <a:rPr sz="1400" dirty="0">
                <a:latin typeface="Arial"/>
                <a:cs typeface="Arial"/>
              </a:rPr>
              <a:t>a su</a:t>
            </a:r>
            <a:r>
              <a:rPr sz="1400" spc="-51" dirty="0">
                <a:latin typeface="Arial"/>
                <a:cs typeface="Arial"/>
              </a:rPr>
              <a:t> </a:t>
            </a:r>
            <a:r>
              <a:rPr sz="1400" b="1" i="1" spc="-5" dirty="0">
                <a:latin typeface="Arial"/>
                <a:cs typeface="Arial"/>
              </a:rPr>
              <a:t>Provider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130556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Provider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2" y="1020293"/>
            <a:ext cx="7982749" cy="3075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provider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es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propia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b="1" spc="-5" dirty="0">
                <a:solidFill>
                  <a:srgbClr val="4A4A4A"/>
                </a:solidFill>
                <a:latin typeface="Arial"/>
                <a:cs typeface="Arial"/>
              </a:rPr>
              <a:t>define el</a:t>
            </a:r>
            <a:r>
              <a:rPr sz="2000" b="1" spc="5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sz="2000" b="1" spc="-11" dirty="0">
                <a:solidFill>
                  <a:srgbClr val="4A4A4A"/>
                </a:solidFill>
                <a:latin typeface="Arial"/>
                <a:cs typeface="Arial"/>
              </a:rPr>
              <a:t>servicio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>
              <a:latin typeface="Calibri"/>
              <a:cs typeface="Calibri"/>
            </a:endParaRPr>
          </a:p>
          <a:p>
            <a:pPr marL="12700" marR="181602">
              <a:spcBef>
                <a:spcPts val="5"/>
              </a:spcBef>
              <a:tabLst>
                <a:tab pos="1356927" algn="l"/>
                <a:tab pos="1841409" algn="l"/>
              </a:tabLst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providers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pueden </a:t>
            </a:r>
            <a:r>
              <a:rPr sz="2000" b="1" spc="-5" dirty="0">
                <a:solidFill>
                  <a:srgbClr val="4A4A4A"/>
                </a:solidFill>
                <a:latin typeface="Arial"/>
                <a:cs typeface="Arial"/>
              </a:rPr>
              <a:t>registrarse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cualquier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árbol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componentes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aplicación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través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metadatos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componentes,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completo,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metadatos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NgModule,	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o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	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raíz,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principal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aplicación,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>
              <a:latin typeface="Calibri"/>
              <a:cs typeface="Calibri"/>
            </a:endParaRPr>
          </a:p>
          <a:p>
            <a:pPr marL="12700" marR="5080">
              <a:spcBef>
                <a:spcPts val="5"/>
              </a:spcBef>
            </a:pP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inyector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utiliza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provider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cuando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necesita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instanciar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un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servicio,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registra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provider determina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 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será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singleton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</a:t>
            </a:r>
            <a:r>
              <a:rPr sz="2000" spc="21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instanciación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32004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Registro </a:t>
            </a:r>
            <a:r>
              <a:rPr sz="2700" spc="-31" dirty="0">
                <a:solidFill>
                  <a:srgbClr val="4A4A4A"/>
                </a:solidFill>
              </a:rPr>
              <a:t>en</a:t>
            </a:r>
            <a:r>
              <a:rPr sz="2700" spc="-85" dirty="0">
                <a:solidFill>
                  <a:srgbClr val="4A4A4A"/>
                </a:solidFill>
              </a:rPr>
              <a:t> </a:t>
            </a:r>
            <a:r>
              <a:rPr sz="2700" spc="31" dirty="0">
                <a:solidFill>
                  <a:srgbClr val="4A4A4A"/>
                </a:solidFill>
              </a:rPr>
              <a:t>módulos</a:t>
            </a:r>
            <a:endParaRPr sz="270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460181" y="1168104"/>
            <a:ext cx="3121219" cy="28753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pc="151" dirty="0"/>
              <a:t>Los </a:t>
            </a:r>
            <a:r>
              <a:rPr spc="51" dirty="0"/>
              <a:t>metadatos </a:t>
            </a:r>
            <a:r>
              <a:rPr spc="11" dirty="0"/>
              <a:t>del  </a:t>
            </a:r>
            <a:r>
              <a:rPr spc="51" dirty="0"/>
              <a:t>decorador </a:t>
            </a:r>
            <a:r>
              <a:rPr spc="11" dirty="0"/>
              <a:t>del </a:t>
            </a:r>
            <a:r>
              <a:rPr spc="35" dirty="0"/>
              <a:t>módulo </a:t>
            </a:r>
            <a:r>
              <a:rPr spc="80" dirty="0"/>
              <a:t>son </a:t>
            </a:r>
            <a:r>
              <a:rPr spc="-31" dirty="0"/>
              <a:t>el  </a:t>
            </a:r>
            <a:r>
              <a:rPr spc="20" dirty="0"/>
              <a:t>punto </a:t>
            </a:r>
            <a:r>
              <a:rPr spc="31" dirty="0"/>
              <a:t>en </a:t>
            </a:r>
            <a:r>
              <a:rPr spc="-31" dirty="0"/>
              <a:t>el </a:t>
            </a:r>
            <a:r>
              <a:rPr spc="51" dirty="0"/>
              <a:t>que </a:t>
            </a:r>
            <a:r>
              <a:rPr spc="31" dirty="0"/>
              <a:t>suelen  </a:t>
            </a:r>
            <a:r>
              <a:rPr spc="25" dirty="0"/>
              <a:t>registrarse </a:t>
            </a:r>
            <a:r>
              <a:rPr spc="45" dirty="0"/>
              <a:t>los</a:t>
            </a:r>
            <a:r>
              <a:rPr spc="155" dirty="0"/>
              <a:t> </a:t>
            </a:r>
            <a:r>
              <a:rPr spc="40" dirty="0"/>
              <a:t>servicios.</a:t>
            </a:r>
          </a:p>
          <a:p>
            <a:pPr>
              <a:spcBef>
                <a:spcPts val="15"/>
              </a:spcBef>
            </a:pPr>
            <a:endParaRPr sz="1951" dirty="0"/>
          </a:p>
          <a:p>
            <a:pPr marL="12700" marR="142232">
              <a:spcBef>
                <a:spcPts val="5"/>
              </a:spcBef>
            </a:pPr>
            <a:r>
              <a:rPr dirty="0"/>
              <a:t>Al </a:t>
            </a:r>
            <a:r>
              <a:rPr spc="-5" dirty="0"/>
              <a:t>importar </a:t>
            </a:r>
            <a:r>
              <a:rPr spc="20" dirty="0"/>
              <a:t>un </a:t>
            </a:r>
            <a:r>
              <a:rPr spc="35" dirty="0"/>
              <a:t>módulo </a:t>
            </a:r>
            <a:r>
              <a:rPr spc="65" dirty="0"/>
              <a:t>de  </a:t>
            </a:r>
            <a:r>
              <a:rPr spc="31" dirty="0"/>
              <a:t>Angular </a:t>
            </a:r>
            <a:r>
              <a:rPr spc="55" dirty="0"/>
              <a:t>o </a:t>
            </a:r>
            <a:r>
              <a:rPr spc="35" dirty="0"/>
              <a:t>terceros, </a:t>
            </a:r>
            <a:r>
              <a:rPr spc="105" dirty="0"/>
              <a:t>se </a:t>
            </a:r>
            <a:r>
              <a:rPr spc="75" dirty="0"/>
              <a:t>hace  </a:t>
            </a:r>
            <a:r>
              <a:rPr spc="25" dirty="0"/>
              <a:t>disponible </a:t>
            </a:r>
            <a:r>
              <a:rPr spc="15" dirty="0"/>
              <a:t>también </a:t>
            </a:r>
            <a:r>
              <a:rPr spc="95" dirty="0"/>
              <a:t>su  </a:t>
            </a:r>
            <a:r>
              <a:rPr spc="5" dirty="0"/>
              <a:t>provider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xfrm>
            <a:off x="4495801" y="1283137"/>
            <a:ext cx="3838049" cy="239469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1592" marR="960071" indent="-49528">
              <a:lnSpc>
                <a:spcPts val="1651"/>
              </a:lnSpc>
              <a:spcBef>
                <a:spcPts val="180"/>
              </a:spcBef>
            </a:pPr>
            <a:r>
              <a:rPr spc="-5" dirty="0"/>
              <a:t>@NgModule({  imports:</a:t>
            </a:r>
            <a:r>
              <a:rPr spc="-20" dirty="0"/>
              <a:t> </a:t>
            </a:r>
            <a:r>
              <a:rPr dirty="0"/>
              <a:t>[</a:t>
            </a:r>
          </a:p>
          <a:p>
            <a:pPr marL="61592">
              <a:lnSpc>
                <a:spcPts val="1585"/>
              </a:lnSpc>
            </a:pPr>
            <a:r>
              <a:rPr spc="-5" dirty="0"/>
              <a:t>...</a:t>
            </a:r>
          </a:p>
          <a:p>
            <a:pPr marL="61592">
              <a:lnSpc>
                <a:spcPts val="1651"/>
              </a:lnSpc>
            </a:pPr>
            <a:r>
              <a:rPr spc="-5" dirty="0"/>
              <a:t>],</a:t>
            </a:r>
          </a:p>
          <a:p>
            <a:pPr marL="61592">
              <a:lnSpc>
                <a:spcPts val="1651"/>
              </a:lnSpc>
            </a:pPr>
            <a:r>
              <a:rPr spc="-5" dirty="0"/>
              <a:t>declarations:</a:t>
            </a:r>
            <a:r>
              <a:rPr spc="-11" dirty="0"/>
              <a:t> </a:t>
            </a:r>
            <a:r>
              <a:rPr dirty="0"/>
              <a:t>[</a:t>
            </a:r>
          </a:p>
          <a:p>
            <a:pPr marL="61592">
              <a:lnSpc>
                <a:spcPts val="1651"/>
              </a:lnSpc>
            </a:pPr>
            <a:r>
              <a:rPr spc="-5" dirty="0"/>
              <a:t>...</a:t>
            </a:r>
          </a:p>
          <a:p>
            <a:pPr marL="61592">
              <a:lnSpc>
                <a:spcPts val="1651"/>
              </a:lnSpc>
            </a:pPr>
            <a:r>
              <a:rPr spc="-5" dirty="0"/>
              <a:t>],</a:t>
            </a:r>
          </a:p>
          <a:p>
            <a:pPr marL="258432" marR="558137" indent="-99056">
              <a:lnSpc>
                <a:spcPts val="1651"/>
              </a:lnSpc>
              <a:spcBef>
                <a:spcPts val="65"/>
              </a:spcBef>
            </a:pPr>
            <a:r>
              <a:rPr spc="-5" dirty="0"/>
              <a:t>providers: </a:t>
            </a:r>
            <a:r>
              <a:rPr dirty="0"/>
              <a:t>[  MbooksService,  </a:t>
            </a:r>
            <a:r>
              <a:rPr spc="-5" dirty="0"/>
              <a:t>GbooksService</a:t>
            </a:r>
          </a:p>
          <a:p>
            <a:pPr marL="160012">
              <a:lnSpc>
                <a:spcPts val="1585"/>
              </a:lnSpc>
            </a:pPr>
            <a:r>
              <a:rPr dirty="0"/>
              <a:t>]</a:t>
            </a:r>
          </a:p>
          <a:p>
            <a:pPr marL="12700">
              <a:lnSpc>
                <a:spcPts val="1651"/>
              </a:lnSpc>
            </a:pPr>
            <a:r>
              <a:rPr spc="-5" dirty="0"/>
              <a:t>})</a:t>
            </a:r>
          </a:p>
          <a:p>
            <a:pPr marL="12700">
              <a:lnSpc>
                <a:spcPts val="1664"/>
              </a:lnSpc>
            </a:pPr>
            <a:r>
              <a:rPr spc="-5" dirty="0"/>
              <a:t>export </a:t>
            </a:r>
            <a:r>
              <a:rPr dirty="0"/>
              <a:t>class</a:t>
            </a:r>
            <a:r>
              <a:rPr spc="-85" dirty="0"/>
              <a:t> </a:t>
            </a:r>
            <a:r>
              <a:rPr spc="-5" dirty="0"/>
              <a:t>LibrosModule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9751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Registro </a:t>
            </a:r>
            <a:r>
              <a:rPr sz="2700" spc="-31" dirty="0">
                <a:solidFill>
                  <a:srgbClr val="4A4A4A"/>
                </a:solidFill>
              </a:rPr>
              <a:t>en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componentes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7" y="1401044"/>
            <a:ext cx="2663025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vez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declarar 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servicio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atributo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providers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@NgModule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declara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@Component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1349" y="1472765"/>
            <a:ext cx="4519931" cy="1993560"/>
          </a:xfrm>
          <a:prstGeom prst="rect">
            <a:avLst/>
          </a:prstGeom>
        </p:spPr>
        <p:txBody>
          <a:bodyPr vert="horz" wrap="square" lIns="0" tIns="8891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1"/>
              </a:spcBef>
            </a:pPr>
            <a:r>
              <a:rPr sz="1600" spc="-5" dirty="0">
                <a:latin typeface="Arial"/>
                <a:cs typeface="Arial"/>
              </a:rPr>
              <a:t>import </a:t>
            </a:r>
            <a:r>
              <a:rPr sz="1600" dirty="0">
                <a:latin typeface="Arial"/>
                <a:cs typeface="Arial"/>
              </a:rPr>
              <a:t>{ </a:t>
            </a:r>
            <a:r>
              <a:rPr sz="1600" spc="-5" dirty="0">
                <a:latin typeface="Arial"/>
                <a:cs typeface="Arial"/>
              </a:rPr>
              <a:t>Component </a:t>
            </a:r>
            <a:r>
              <a:rPr sz="1600" dirty="0">
                <a:latin typeface="Arial"/>
                <a:cs typeface="Arial"/>
              </a:rPr>
              <a:t>} </a:t>
            </a:r>
            <a:r>
              <a:rPr sz="1600" spc="-5" dirty="0">
                <a:latin typeface="Arial"/>
                <a:cs typeface="Arial"/>
              </a:rPr>
              <a:t>from '@angular/core'; 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import </a:t>
            </a: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{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BooksService </a:t>
            </a:r>
            <a:r>
              <a:rPr sz="1600" b="1" dirty="0">
                <a:solidFill>
                  <a:srgbClr val="FF0000"/>
                </a:solidFill>
                <a:latin typeface="Arial"/>
                <a:cs typeface="Arial"/>
              </a:rPr>
              <a:t>} from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'./books.service';  </a:t>
            </a:r>
            <a:r>
              <a:rPr sz="1600" spc="-5" dirty="0">
                <a:latin typeface="Arial"/>
                <a:cs typeface="Arial"/>
              </a:rPr>
              <a:t>@Component({</a:t>
            </a:r>
            <a:endParaRPr sz="1600" dirty="0">
              <a:latin typeface="Arial"/>
              <a:cs typeface="Arial"/>
            </a:endParaRPr>
          </a:p>
          <a:p>
            <a:pPr marL="469876">
              <a:spcBef>
                <a:spcPts val="31"/>
              </a:spcBef>
            </a:pPr>
            <a:r>
              <a:rPr sz="1600" dirty="0">
                <a:latin typeface="Arial"/>
                <a:cs typeface="Arial"/>
              </a:rPr>
              <a:t>selector: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'app-algo',</a:t>
            </a:r>
            <a:endParaRPr sz="1600" dirty="0">
              <a:latin typeface="Arial"/>
              <a:cs typeface="Arial"/>
            </a:endParaRPr>
          </a:p>
          <a:p>
            <a:pPr marL="469876">
              <a:spcBef>
                <a:spcPts val="31"/>
              </a:spcBef>
            </a:pPr>
            <a:r>
              <a:rPr sz="1600" spc="-5" dirty="0">
                <a:latin typeface="Arial"/>
                <a:cs typeface="Arial"/>
              </a:rPr>
              <a:t>templateUrl: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'./app.component.html',</a:t>
            </a:r>
            <a:endParaRPr sz="1600" dirty="0">
              <a:latin typeface="Arial"/>
              <a:cs typeface="Arial"/>
            </a:endParaRPr>
          </a:p>
          <a:p>
            <a:pPr marL="469876">
              <a:spcBef>
                <a:spcPts val="31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providers:</a:t>
            </a:r>
            <a:r>
              <a:rPr sz="1600" b="1" spc="-1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'BooksService'</a:t>
            </a:r>
            <a:endParaRPr sz="1600" dirty="0">
              <a:latin typeface="Arial"/>
              <a:cs typeface="Arial"/>
            </a:endParaRPr>
          </a:p>
          <a:p>
            <a:pPr marL="12700">
              <a:spcBef>
                <a:spcPts val="31"/>
              </a:spcBef>
            </a:pPr>
            <a:r>
              <a:rPr sz="1600" spc="-5" dirty="0">
                <a:latin typeface="Arial"/>
                <a:cs typeface="Arial"/>
              </a:rPr>
              <a:t>})</a:t>
            </a:r>
            <a:endParaRPr sz="1600" dirty="0">
              <a:latin typeface="Arial"/>
              <a:cs typeface="Arial"/>
            </a:endParaRPr>
          </a:p>
          <a:p>
            <a:pPr marL="12700">
              <a:spcBef>
                <a:spcPts val="31"/>
              </a:spcBef>
            </a:pPr>
            <a:r>
              <a:rPr sz="1600" spc="-5" dirty="0">
                <a:latin typeface="Arial"/>
                <a:cs typeface="Arial"/>
              </a:rPr>
              <a:t>export </a:t>
            </a:r>
            <a:r>
              <a:rPr sz="1600" dirty="0">
                <a:latin typeface="Arial"/>
                <a:cs typeface="Arial"/>
              </a:rPr>
              <a:t>class </a:t>
            </a:r>
            <a:r>
              <a:rPr sz="1600" spc="-5" dirty="0">
                <a:latin typeface="Arial"/>
                <a:cs typeface="Arial"/>
              </a:rPr>
              <a:t>AlgoComponent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{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81351" y="3701613"/>
            <a:ext cx="3328671" cy="1003737"/>
          </a:xfrm>
          <a:prstGeom prst="rect">
            <a:avLst/>
          </a:prstGeom>
        </p:spPr>
        <p:txBody>
          <a:bodyPr vert="horz" wrap="square" lIns="0" tIns="8891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1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constructor(private booksService:  BooksService){}</a:t>
            </a:r>
            <a:endParaRPr sz="1600" dirty="0">
              <a:latin typeface="Arial"/>
              <a:cs typeface="Arial"/>
            </a:endParaRPr>
          </a:p>
          <a:p>
            <a:pPr marL="12700">
              <a:spcBef>
                <a:spcPts val="31"/>
              </a:spcBef>
            </a:pPr>
            <a:r>
              <a:rPr sz="1600" spc="-5" dirty="0">
                <a:latin typeface="Arial"/>
                <a:cs typeface="Arial"/>
              </a:rPr>
              <a:t>...</a:t>
            </a:r>
            <a:endParaRPr sz="1600" dirty="0">
              <a:latin typeface="Arial"/>
              <a:cs typeface="Arial"/>
            </a:endParaRPr>
          </a:p>
          <a:p>
            <a:pPr marL="12700">
              <a:spcBef>
                <a:spcPts val="31"/>
              </a:spcBef>
            </a:pPr>
            <a:r>
              <a:rPr sz="1600" dirty="0">
                <a:latin typeface="Arial"/>
                <a:cs typeface="Arial"/>
              </a:rPr>
              <a:t>}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7"/>
            <a:ext cx="64730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– </a:t>
            </a:r>
            <a:r>
              <a:rPr lang="es-ES" sz="2800" spc="20" dirty="0">
                <a:solidFill>
                  <a:schemeClr val="tx1"/>
                </a:solidFill>
                <a:latin typeface="Calibri"/>
                <a:cs typeface="Calibri"/>
              </a:rPr>
              <a:t>Servicios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70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9" y="1547311"/>
            <a:ext cx="7044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35" dirty="0">
                <a:cs typeface="Calibri"/>
              </a:rPr>
              <a:t>Libros </a:t>
            </a:r>
            <a:r>
              <a:rPr lang="es-ES" spc="35" dirty="0" err="1">
                <a:cs typeface="Calibri"/>
              </a:rPr>
              <a:t>mock</a:t>
            </a:r>
            <a:endParaRPr lang="es-ES" dirty="0">
              <a:cs typeface="Calibri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1652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1" y="128365"/>
            <a:ext cx="152209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31" dirty="0">
                <a:solidFill>
                  <a:srgbClr val="4A4A4A"/>
                </a:solidFill>
              </a:rPr>
              <a:t>Versiones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86425" y="1955818"/>
            <a:ext cx="117729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31" dirty="0">
                <a:solidFill>
                  <a:srgbClr val="990000"/>
                </a:solidFill>
                <a:latin typeface="Arial"/>
                <a:cs typeface="Arial"/>
              </a:rPr>
              <a:t>Angular</a:t>
            </a:r>
            <a:r>
              <a:rPr sz="2000" b="1" spc="-6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990000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1675" y="988215"/>
            <a:ext cx="112903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AngularJS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1.x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47793" y="797264"/>
            <a:ext cx="5378451" cy="6660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598" indent="-336534">
              <a:lnSpc>
                <a:spcPts val="1664"/>
              </a:lnSpc>
              <a:spcBef>
                <a:spcPts val="100"/>
              </a:spcBef>
              <a:buChar char="●"/>
              <a:tabLst>
                <a:tab pos="347962" algn="l"/>
                <a:tab pos="349234" algn="l"/>
              </a:tabLst>
            </a:pPr>
            <a:r>
              <a:rPr sz="1400" dirty="0">
                <a:latin typeface="Arial"/>
                <a:cs typeface="Arial"/>
              </a:rPr>
              <a:t>creado </a:t>
            </a:r>
            <a:r>
              <a:rPr sz="1400" spc="-5" dirty="0">
                <a:latin typeface="Arial"/>
                <a:cs typeface="Arial"/>
              </a:rPr>
              <a:t>en 2009, por </a:t>
            </a:r>
            <a:r>
              <a:rPr sz="1400" dirty="0">
                <a:latin typeface="Arial"/>
                <a:cs typeface="Arial"/>
              </a:rPr>
              <a:t>Misko </a:t>
            </a:r>
            <a:r>
              <a:rPr sz="1400" spc="-5" dirty="0">
                <a:latin typeface="Arial"/>
                <a:cs typeface="Arial"/>
              </a:rPr>
              <a:t>Hevery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Adam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Abrons</a:t>
            </a:r>
            <a:endParaRPr sz="1400">
              <a:latin typeface="Arial"/>
              <a:cs typeface="Arial"/>
            </a:endParaRPr>
          </a:p>
          <a:p>
            <a:pPr marL="348598" marR="5080" indent="-336534">
              <a:lnSpc>
                <a:spcPts val="1651"/>
              </a:lnSpc>
              <a:spcBef>
                <a:spcPts val="65"/>
              </a:spcBef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proyecto de </a:t>
            </a:r>
            <a:r>
              <a:rPr sz="1400" dirty="0">
                <a:latin typeface="Arial"/>
                <a:cs typeface="Arial"/>
              </a:rPr>
              <a:t>código </a:t>
            </a:r>
            <a:r>
              <a:rPr sz="1400" spc="-5" dirty="0">
                <a:latin typeface="Arial"/>
                <a:cs typeface="Arial"/>
              </a:rPr>
              <a:t>abierto </a:t>
            </a:r>
            <a:r>
              <a:rPr sz="1400" dirty="0">
                <a:latin typeface="Arial"/>
                <a:cs typeface="Arial"/>
              </a:rPr>
              <a:t>mantenido </a:t>
            </a:r>
            <a:r>
              <a:rPr sz="1400" spc="-5" dirty="0">
                <a:latin typeface="Arial"/>
                <a:cs typeface="Arial"/>
              </a:rPr>
              <a:t>por Google junto </a:t>
            </a:r>
            <a:r>
              <a:rPr sz="1400" dirty="0">
                <a:latin typeface="Arial"/>
                <a:cs typeface="Arial"/>
              </a:rPr>
              <a:t>con </a:t>
            </a:r>
            <a:r>
              <a:rPr sz="1400" spc="-5" dirty="0">
                <a:latin typeface="Arial"/>
                <a:cs typeface="Arial"/>
              </a:rPr>
              <a:t>una  enorme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comunidad.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45349" y="1097706"/>
            <a:ext cx="899160" cy="41275"/>
            <a:chOff x="2045349" y="1097704"/>
            <a:chExt cx="899160" cy="41275"/>
          </a:xfrm>
        </p:grpSpPr>
        <p:sp>
          <p:nvSpPr>
            <p:cNvPr id="7" name="object 7"/>
            <p:cNvSpPr/>
            <p:nvPr/>
          </p:nvSpPr>
          <p:spPr>
            <a:xfrm>
              <a:off x="2045349" y="1118199"/>
              <a:ext cx="851535" cy="0"/>
            </a:xfrm>
            <a:custGeom>
              <a:avLst/>
              <a:gdLst/>
              <a:ahLst/>
              <a:cxnLst/>
              <a:rect l="l" t="t" r="r" b="b"/>
              <a:pathLst>
                <a:path w="851535">
                  <a:moveTo>
                    <a:pt x="0" y="0"/>
                  </a:moveTo>
                  <a:lnTo>
                    <a:pt x="8509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96299" y="11024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96299" y="11024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650144" y="1731689"/>
            <a:ext cx="3234691" cy="664284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598" marR="5080" indent="-336534">
              <a:lnSpc>
                <a:spcPts val="1651"/>
              </a:lnSpc>
              <a:spcBef>
                <a:spcPts val="180"/>
              </a:spcBef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Renovación </a:t>
            </a:r>
            <a:r>
              <a:rPr sz="1400" dirty="0">
                <a:latin typeface="Arial"/>
                <a:cs typeface="Arial"/>
              </a:rPr>
              <a:t>completa </a:t>
            </a:r>
            <a:r>
              <a:rPr sz="1400" spc="-5" dirty="0">
                <a:latin typeface="Arial"/>
                <a:cs typeface="Arial"/>
              </a:rPr>
              <a:t>del framework  Implementado desde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cero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00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Versión final: Septiembre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09828" y="2786291"/>
            <a:ext cx="7842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Angular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72502" y="2150106"/>
            <a:ext cx="1374140" cy="41275"/>
            <a:chOff x="2072500" y="2150104"/>
            <a:chExt cx="1374140" cy="41275"/>
          </a:xfrm>
        </p:grpSpPr>
        <p:sp>
          <p:nvSpPr>
            <p:cNvPr id="13" name="object 13"/>
            <p:cNvSpPr/>
            <p:nvPr/>
          </p:nvSpPr>
          <p:spPr>
            <a:xfrm>
              <a:off x="2072500" y="2170600"/>
              <a:ext cx="1326515" cy="0"/>
            </a:xfrm>
            <a:custGeom>
              <a:avLst/>
              <a:gdLst/>
              <a:ahLst/>
              <a:cxnLst/>
              <a:rect l="l" t="t" r="r" b="b"/>
              <a:pathLst>
                <a:path w="1326514">
                  <a:moveTo>
                    <a:pt x="0" y="0"/>
                  </a:moveTo>
                  <a:lnTo>
                    <a:pt x="13261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98650" y="21548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98650" y="21548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593702" y="2786288"/>
            <a:ext cx="82423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Abril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09828" y="3181357"/>
            <a:ext cx="7842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Angular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93701" y="3181353"/>
            <a:ext cx="13296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Noviembre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2017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455800" y="2890379"/>
            <a:ext cx="1056005" cy="41275"/>
            <a:chOff x="3455799" y="2890379"/>
            <a:chExt cx="1056005" cy="41275"/>
          </a:xfrm>
        </p:grpSpPr>
        <p:sp>
          <p:nvSpPr>
            <p:cNvPr id="22" name="object 22"/>
            <p:cNvSpPr/>
            <p:nvPr/>
          </p:nvSpPr>
          <p:spPr>
            <a:xfrm>
              <a:off x="3455799" y="2910875"/>
              <a:ext cx="1008380" cy="0"/>
            </a:xfrm>
            <a:custGeom>
              <a:avLst/>
              <a:gdLst/>
              <a:ahLst/>
              <a:cxnLst/>
              <a:rect l="l" t="t" r="r" b="b"/>
              <a:pathLst>
                <a:path w="1008379">
                  <a:moveTo>
                    <a:pt x="0" y="0"/>
                  </a:moveTo>
                  <a:lnTo>
                    <a:pt x="10078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63649" y="28951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63649" y="28951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3455800" y="3285447"/>
            <a:ext cx="1056005" cy="41275"/>
            <a:chOff x="3455799" y="3316754"/>
            <a:chExt cx="1056005" cy="41275"/>
          </a:xfrm>
        </p:grpSpPr>
        <p:sp>
          <p:nvSpPr>
            <p:cNvPr id="26" name="object 26"/>
            <p:cNvSpPr/>
            <p:nvPr/>
          </p:nvSpPr>
          <p:spPr>
            <a:xfrm>
              <a:off x="3455799" y="3337250"/>
              <a:ext cx="1008380" cy="0"/>
            </a:xfrm>
            <a:custGeom>
              <a:avLst/>
              <a:gdLst/>
              <a:ahLst/>
              <a:cxnLst/>
              <a:rect l="l" t="t" r="r" b="b"/>
              <a:pathLst>
                <a:path w="1008379">
                  <a:moveTo>
                    <a:pt x="0" y="0"/>
                  </a:moveTo>
                  <a:lnTo>
                    <a:pt x="10078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19">
            <a:extLst>
              <a:ext uri="{FF2B5EF4-FFF2-40B4-BE49-F238E27FC236}">
                <a16:creationId xmlns:a16="http://schemas.microsoft.com/office/drawing/2014/main" id="{D9F22343-4D99-494B-9D3A-D1E0CC81E100}"/>
              </a:ext>
            </a:extLst>
          </p:cNvPr>
          <p:cNvSpPr txBox="1"/>
          <p:nvPr/>
        </p:nvSpPr>
        <p:spPr>
          <a:xfrm>
            <a:off x="2319151" y="4705350"/>
            <a:ext cx="10795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990000"/>
                </a:solidFill>
                <a:latin typeface="Arial"/>
                <a:cs typeface="Arial"/>
              </a:rPr>
              <a:t>Angular</a:t>
            </a:r>
            <a:r>
              <a:rPr b="1" spc="-8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lang="es-ES" b="1" spc="-80" dirty="0">
                <a:solidFill>
                  <a:srgbClr val="990000"/>
                </a:solidFill>
                <a:latin typeface="Arial"/>
                <a:cs typeface="Arial"/>
              </a:rPr>
              <a:t>9</a:t>
            </a:r>
            <a:endParaRPr dirty="0">
              <a:latin typeface="Arial"/>
              <a:cs typeface="Arial"/>
            </a:endParaRPr>
          </a:p>
        </p:txBody>
      </p:sp>
      <p:grpSp>
        <p:nvGrpSpPr>
          <p:cNvPr id="35" name="object 29">
            <a:extLst>
              <a:ext uri="{FF2B5EF4-FFF2-40B4-BE49-F238E27FC236}">
                <a16:creationId xmlns:a16="http://schemas.microsoft.com/office/drawing/2014/main" id="{0E72AEDC-F4D5-0B47-8F50-001F3F1C34D9}"/>
              </a:ext>
            </a:extLst>
          </p:cNvPr>
          <p:cNvGrpSpPr/>
          <p:nvPr/>
        </p:nvGrpSpPr>
        <p:grpSpPr>
          <a:xfrm>
            <a:off x="3573328" y="4844811"/>
            <a:ext cx="951865" cy="41275"/>
            <a:chOff x="3559900" y="3786779"/>
            <a:chExt cx="951865" cy="41275"/>
          </a:xfrm>
        </p:grpSpPr>
        <p:sp>
          <p:nvSpPr>
            <p:cNvPr id="36" name="object 30">
              <a:extLst>
                <a:ext uri="{FF2B5EF4-FFF2-40B4-BE49-F238E27FC236}">
                  <a16:creationId xmlns:a16="http://schemas.microsoft.com/office/drawing/2014/main" id="{B0568403-A355-CA4A-9C46-06FCE4949D03}"/>
                </a:ext>
              </a:extLst>
            </p:cNvPr>
            <p:cNvSpPr/>
            <p:nvPr/>
          </p:nvSpPr>
          <p:spPr>
            <a:xfrm>
              <a:off x="3559900" y="3807274"/>
              <a:ext cx="904240" cy="0"/>
            </a:xfrm>
            <a:custGeom>
              <a:avLst/>
              <a:gdLst/>
              <a:ahLst/>
              <a:cxnLst/>
              <a:rect l="l" t="t" r="r" b="b"/>
              <a:pathLst>
                <a:path w="904239">
                  <a:moveTo>
                    <a:pt x="0" y="0"/>
                  </a:moveTo>
                  <a:lnTo>
                    <a:pt x="9037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1">
              <a:extLst>
                <a:ext uri="{FF2B5EF4-FFF2-40B4-BE49-F238E27FC236}">
                  <a16:creationId xmlns:a16="http://schemas.microsoft.com/office/drawing/2014/main" id="{560EDF29-57C6-C14A-8DB0-1AB773363448}"/>
                </a:ext>
              </a:extLst>
            </p:cNvPr>
            <p:cNvSpPr/>
            <p:nvPr/>
          </p:nvSpPr>
          <p:spPr>
            <a:xfrm>
              <a:off x="4463650" y="37915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2">
              <a:extLst>
                <a:ext uri="{FF2B5EF4-FFF2-40B4-BE49-F238E27FC236}">
                  <a16:creationId xmlns:a16="http://schemas.microsoft.com/office/drawing/2014/main" id="{4FC2C97F-60C0-7040-A8FC-8C9E557E1C6F}"/>
                </a:ext>
              </a:extLst>
            </p:cNvPr>
            <p:cNvSpPr/>
            <p:nvPr/>
          </p:nvSpPr>
          <p:spPr>
            <a:xfrm>
              <a:off x="4463650" y="37915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17">
            <a:extLst>
              <a:ext uri="{FF2B5EF4-FFF2-40B4-BE49-F238E27FC236}">
                <a16:creationId xmlns:a16="http://schemas.microsoft.com/office/drawing/2014/main" id="{A8B95677-A798-FC4E-B838-2AD6C568B037}"/>
              </a:ext>
            </a:extLst>
          </p:cNvPr>
          <p:cNvSpPr txBox="1"/>
          <p:nvPr/>
        </p:nvSpPr>
        <p:spPr>
          <a:xfrm>
            <a:off x="2409828" y="3552193"/>
            <a:ext cx="7842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Angular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lang="es-ES" sz="1400" spc="-80" dirty="0">
                <a:latin typeface="Arial"/>
                <a:cs typeface="Arial"/>
              </a:rPr>
              <a:t>6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0" name="object 18">
            <a:extLst>
              <a:ext uri="{FF2B5EF4-FFF2-40B4-BE49-F238E27FC236}">
                <a16:creationId xmlns:a16="http://schemas.microsoft.com/office/drawing/2014/main" id="{F5190CEB-DCE4-1F45-A78E-9632D4B4D528}"/>
              </a:ext>
            </a:extLst>
          </p:cNvPr>
          <p:cNvSpPr txBox="1"/>
          <p:nvPr/>
        </p:nvSpPr>
        <p:spPr>
          <a:xfrm>
            <a:off x="4593701" y="3552187"/>
            <a:ext cx="13296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400" spc="-5" dirty="0">
                <a:latin typeface="Arial"/>
                <a:cs typeface="Arial"/>
              </a:rPr>
              <a:t>Mayo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</a:t>
            </a:r>
            <a:r>
              <a:rPr lang="es-ES" sz="1400" spc="-5" dirty="0">
                <a:latin typeface="Arial"/>
                <a:cs typeface="Arial"/>
              </a:rPr>
              <a:t>8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41" name="object 25">
            <a:extLst>
              <a:ext uri="{FF2B5EF4-FFF2-40B4-BE49-F238E27FC236}">
                <a16:creationId xmlns:a16="http://schemas.microsoft.com/office/drawing/2014/main" id="{9B5E109E-3B4B-1840-AB89-504A8B0D7FA1}"/>
              </a:ext>
            </a:extLst>
          </p:cNvPr>
          <p:cNvGrpSpPr/>
          <p:nvPr/>
        </p:nvGrpSpPr>
        <p:grpSpPr>
          <a:xfrm>
            <a:off x="3455800" y="3656283"/>
            <a:ext cx="1056005" cy="41275"/>
            <a:chOff x="3455799" y="3316754"/>
            <a:chExt cx="1056005" cy="41275"/>
          </a:xfrm>
        </p:grpSpPr>
        <p:sp>
          <p:nvSpPr>
            <p:cNvPr id="42" name="object 26">
              <a:extLst>
                <a:ext uri="{FF2B5EF4-FFF2-40B4-BE49-F238E27FC236}">
                  <a16:creationId xmlns:a16="http://schemas.microsoft.com/office/drawing/2014/main" id="{A12EAA33-0E8A-5A42-A9DE-FA598672485A}"/>
                </a:ext>
              </a:extLst>
            </p:cNvPr>
            <p:cNvSpPr/>
            <p:nvPr/>
          </p:nvSpPr>
          <p:spPr>
            <a:xfrm>
              <a:off x="3455799" y="3337250"/>
              <a:ext cx="1008380" cy="0"/>
            </a:xfrm>
            <a:custGeom>
              <a:avLst/>
              <a:gdLst/>
              <a:ahLst/>
              <a:cxnLst/>
              <a:rect l="l" t="t" r="r" b="b"/>
              <a:pathLst>
                <a:path w="1008379">
                  <a:moveTo>
                    <a:pt x="0" y="0"/>
                  </a:moveTo>
                  <a:lnTo>
                    <a:pt x="10078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7">
              <a:extLst>
                <a:ext uri="{FF2B5EF4-FFF2-40B4-BE49-F238E27FC236}">
                  <a16:creationId xmlns:a16="http://schemas.microsoft.com/office/drawing/2014/main" id="{67ADAE80-028A-2D4E-9F60-790F6D127D68}"/>
                </a:ext>
              </a:extLst>
            </p:cNvPr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8">
              <a:extLst>
                <a:ext uri="{FF2B5EF4-FFF2-40B4-BE49-F238E27FC236}">
                  <a16:creationId xmlns:a16="http://schemas.microsoft.com/office/drawing/2014/main" id="{5148387E-891B-034A-AC21-D3F6FAE80FB5}"/>
                </a:ext>
              </a:extLst>
            </p:cNvPr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17">
            <a:extLst>
              <a:ext uri="{FF2B5EF4-FFF2-40B4-BE49-F238E27FC236}">
                <a16:creationId xmlns:a16="http://schemas.microsoft.com/office/drawing/2014/main" id="{0C00ABFF-6F3D-0943-A23D-40AA791F7937}"/>
              </a:ext>
            </a:extLst>
          </p:cNvPr>
          <p:cNvSpPr txBox="1"/>
          <p:nvPr/>
        </p:nvSpPr>
        <p:spPr>
          <a:xfrm>
            <a:off x="2409828" y="3943357"/>
            <a:ext cx="7842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Angular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lang="es-ES" sz="1400" spc="-80" dirty="0">
                <a:latin typeface="Arial"/>
                <a:cs typeface="Arial"/>
              </a:rPr>
              <a:t>7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6" name="object 18">
            <a:extLst>
              <a:ext uri="{FF2B5EF4-FFF2-40B4-BE49-F238E27FC236}">
                <a16:creationId xmlns:a16="http://schemas.microsoft.com/office/drawing/2014/main" id="{09762BFA-0DAE-0146-80FE-5119096F719C}"/>
              </a:ext>
            </a:extLst>
          </p:cNvPr>
          <p:cNvSpPr txBox="1"/>
          <p:nvPr/>
        </p:nvSpPr>
        <p:spPr>
          <a:xfrm>
            <a:off x="4593701" y="3943353"/>
            <a:ext cx="13296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400" spc="-5" dirty="0">
                <a:latin typeface="Arial"/>
                <a:cs typeface="Arial"/>
              </a:rPr>
              <a:t>Octubre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</a:t>
            </a:r>
            <a:r>
              <a:rPr lang="es-ES" sz="1400" spc="-5" dirty="0">
                <a:latin typeface="Arial"/>
                <a:cs typeface="Arial"/>
              </a:rPr>
              <a:t>8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47" name="object 25">
            <a:extLst>
              <a:ext uri="{FF2B5EF4-FFF2-40B4-BE49-F238E27FC236}">
                <a16:creationId xmlns:a16="http://schemas.microsoft.com/office/drawing/2014/main" id="{D6200D06-130E-A249-A4E1-52D8B505D7F7}"/>
              </a:ext>
            </a:extLst>
          </p:cNvPr>
          <p:cNvGrpSpPr/>
          <p:nvPr/>
        </p:nvGrpSpPr>
        <p:grpSpPr>
          <a:xfrm>
            <a:off x="3455800" y="4047447"/>
            <a:ext cx="1056005" cy="41275"/>
            <a:chOff x="3455799" y="3316754"/>
            <a:chExt cx="1056005" cy="41275"/>
          </a:xfrm>
        </p:grpSpPr>
        <p:sp>
          <p:nvSpPr>
            <p:cNvPr id="48" name="object 26">
              <a:extLst>
                <a:ext uri="{FF2B5EF4-FFF2-40B4-BE49-F238E27FC236}">
                  <a16:creationId xmlns:a16="http://schemas.microsoft.com/office/drawing/2014/main" id="{276093CD-69C7-104D-B871-B05522259B65}"/>
                </a:ext>
              </a:extLst>
            </p:cNvPr>
            <p:cNvSpPr/>
            <p:nvPr/>
          </p:nvSpPr>
          <p:spPr>
            <a:xfrm>
              <a:off x="3455799" y="3337250"/>
              <a:ext cx="1008380" cy="0"/>
            </a:xfrm>
            <a:custGeom>
              <a:avLst/>
              <a:gdLst/>
              <a:ahLst/>
              <a:cxnLst/>
              <a:rect l="l" t="t" r="r" b="b"/>
              <a:pathLst>
                <a:path w="1008379">
                  <a:moveTo>
                    <a:pt x="0" y="0"/>
                  </a:moveTo>
                  <a:lnTo>
                    <a:pt x="10078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7">
              <a:extLst>
                <a:ext uri="{FF2B5EF4-FFF2-40B4-BE49-F238E27FC236}">
                  <a16:creationId xmlns:a16="http://schemas.microsoft.com/office/drawing/2014/main" id="{0B67CDB1-8F63-DB47-9BC3-276179CD96B2}"/>
                </a:ext>
              </a:extLst>
            </p:cNvPr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8">
              <a:extLst>
                <a:ext uri="{FF2B5EF4-FFF2-40B4-BE49-F238E27FC236}">
                  <a16:creationId xmlns:a16="http://schemas.microsoft.com/office/drawing/2014/main" id="{CE1D8174-7796-F64F-A4A0-2704C309CDE7}"/>
                </a:ext>
              </a:extLst>
            </p:cNvPr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17">
            <a:extLst>
              <a:ext uri="{FF2B5EF4-FFF2-40B4-BE49-F238E27FC236}">
                <a16:creationId xmlns:a16="http://schemas.microsoft.com/office/drawing/2014/main" id="{A41E0B21-59C4-7E4F-8093-2690CB68784F}"/>
              </a:ext>
            </a:extLst>
          </p:cNvPr>
          <p:cNvSpPr txBox="1"/>
          <p:nvPr/>
        </p:nvSpPr>
        <p:spPr>
          <a:xfrm>
            <a:off x="2409828" y="4324357"/>
            <a:ext cx="7842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Angular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lang="es-ES" sz="1400" spc="-80" dirty="0">
                <a:latin typeface="Arial"/>
                <a:cs typeface="Arial"/>
              </a:rPr>
              <a:t>8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58A05AD4-8DAD-7C45-9273-E9653C074185}"/>
              </a:ext>
            </a:extLst>
          </p:cNvPr>
          <p:cNvSpPr txBox="1"/>
          <p:nvPr/>
        </p:nvSpPr>
        <p:spPr>
          <a:xfrm>
            <a:off x="4593701" y="4324351"/>
            <a:ext cx="13296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400" spc="-5" dirty="0">
                <a:latin typeface="Arial"/>
                <a:cs typeface="Arial"/>
              </a:rPr>
              <a:t>Mayo</a:t>
            </a:r>
            <a:r>
              <a:rPr lang="es-ES" sz="1400" spc="-75" dirty="0">
                <a:latin typeface="Arial"/>
                <a:cs typeface="Arial"/>
              </a:rPr>
              <a:t> </a:t>
            </a:r>
            <a:r>
              <a:rPr lang="es-ES" sz="1400" spc="-5" dirty="0">
                <a:latin typeface="Arial"/>
                <a:cs typeface="Arial"/>
              </a:rPr>
              <a:t>2019</a:t>
            </a:r>
            <a:endParaRPr lang="es-ES" sz="1400" dirty="0">
              <a:latin typeface="Arial"/>
              <a:cs typeface="Arial"/>
            </a:endParaRPr>
          </a:p>
        </p:txBody>
      </p:sp>
      <p:grpSp>
        <p:nvGrpSpPr>
          <p:cNvPr id="53" name="object 25">
            <a:extLst>
              <a:ext uri="{FF2B5EF4-FFF2-40B4-BE49-F238E27FC236}">
                <a16:creationId xmlns:a16="http://schemas.microsoft.com/office/drawing/2014/main" id="{6234E578-C09E-004B-A212-42095274EE39}"/>
              </a:ext>
            </a:extLst>
          </p:cNvPr>
          <p:cNvGrpSpPr/>
          <p:nvPr/>
        </p:nvGrpSpPr>
        <p:grpSpPr>
          <a:xfrm>
            <a:off x="3455800" y="4428447"/>
            <a:ext cx="1056005" cy="41275"/>
            <a:chOff x="3455799" y="3316754"/>
            <a:chExt cx="1056005" cy="41275"/>
          </a:xfrm>
        </p:grpSpPr>
        <p:sp>
          <p:nvSpPr>
            <p:cNvPr id="54" name="object 26">
              <a:extLst>
                <a:ext uri="{FF2B5EF4-FFF2-40B4-BE49-F238E27FC236}">
                  <a16:creationId xmlns:a16="http://schemas.microsoft.com/office/drawing/2014/main" id="{DD37E135-C0C6-F047-AA73-0B15C3292BD0}"/>
                </a:ext>
              </a:extLst>
            </p:cNvPr>
            <p:cNvSpPr/>
            <p:nvPr/>
          </p:nvSpPr>
          <p:spPr>
            <a:xfrm>
              <a:off x="3455799" y="3337250"/>
              <a:ext cx="1008380" cy="0"/>
            </a:xfrm>
            <a:custGeom>
              <a:avLst/>
              <a:gdLst/>
              <a:ahLst/>
              <a:cxnLst/>
              <a:rect l="l" t="t" r="r" b="b"/>
              <a:pathLst>
                <a:path w="1008379">
                  <a:moveTo>
                    <a:pt x="0" y="0"/>
                  </a:moveTo>
                  <a:lnTo>
                    <a:pt x="10078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7">
              <a:extLst>
                <a:ext uri="{FF2B5EF4-FFF2-40B4-BE49-F238E27FC236}">
                  <a16:creationId xmlns:a16="http://schemas.microsoft.com/office/drawing/2014/main" id="{9E380EF3-75DF-6A4C-90C0-39F468161AC8}"/>
                </a:ext>
              </a:extLst>
            </p:cNvPr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8">
              <a:extLst>
                <a:ext uri="{FF2B5EF4-FFF2-40B4-BE49-F238E27FC236}">
                  <a16:creationId xmlns:a16="http://schemas.microsoft.com/office/drawing/2014/main" id="{C5159D6C-CB8A-324A-9609-A97EBF2B87E3}"/>
                </a:ext>
              </a:extLst>
            </p:cNvPr>
            <p:cNvSpPr/>
            <p:nvPr/>
          </p:nvSpPr>
          <p:spPr>
            <a:xfrm>
              <a:off x="4463649" y="33215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18">
            <a:extLst>
              <a:ext uri="{FF2B5EF4-FFF2-40B4-BE49-F238E27FC236}">
                <a16:creationId xmlns:a16="http://schemas.microsoft.com/office/drawing/2014/main" id="{0B8F6A26-89BD-9242-8A6B-BCAF7175A24A}"/>
              </a:ext>
            </a:extLst>
          </p:cNvPr>
          <p:cNvSpPr txBox="1"/>
          <p:nvPr/>
        </p:nvSpPr>
        <p:spPr>
          <a:xfrm>
            <a:off x="4602644" y="4735442"/>
            <a:ext cx="13296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400" spc="-5" dirty="0">
                <a:latin typeface="Arial"/>
                <a:cs typeface="Arial"/>
              </a:rPr>
              <a:t>Febrero</a:t>
            </a:r>
            <a:r>
              <a:rPr lang="es-ES" sz="1400" spc="-75" dirty="0">
                <a:latin typeface="Arial"/>
                <a:cs typeface="Arial"/>
              </a:rPr>
              <a:t> </a:t>
            </a:r>
            <a:r>
              <a:rPr lang="es-ES" sz="1400" spc="-5" dirty="0">
                <a:latin typeface="Arial"/>
                <a:cs typeface="Arial"/>
              </a:rPr>
              <a:t>2020</a:t>
            </a:r>
            <a:endParaRPr lang="es-ES"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1" y="2495550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43" marR="5080" indent="-626079">
              <a:lnSpc>
                <a:spcPts val="2851"/>
              </a:lnSpc>
              <a:spcBef>
                <a:spcPts val="220"/>
              </a:spcBef>
              <a:tabLst>
                <a:tab pos="3929818" algn="l"/>
              </a:tabLst>
            </a:pPr>
            <a:r>
              <a:rPr lang="es-ES" sz="2400" spc="-20" dirty="0">
                <a:solidFill>
                  <a:srgbClr val="4A4A4A"/>
                </a:solidFill>
              </a:rPr>
              <a:t>4.b. Servicio </a:t>
            </a:r>
            <a:r>
              <a:rPr lang="es-ES" sz="2400" spc="-20" dirty="0" err="1">
                <a:solidFill>
                  <a:srgbClr val="4A4A4A"/>
                </a:solidFill>
              </a:rPr>
              <a:t>HttpClient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51469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0607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Servicios</a:t>
            </a:r>
            <a:r>
              <a:rPr sz="2700" spc="-45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HttpClient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3" y="1020294"/>
            <a:ext cx="7725409" cy="3075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4474">
              <a:spcBef>
                <a:spcPts val="100"/>
              </a:spcBef>
            </a:pP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Aparece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Angular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4.3,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HttpClientModule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incluido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en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@angular/common/http,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completa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reimplementación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HttpModule,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versión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5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pasa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estar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deprecado.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>
              <a:latin typeface="Calibri"/>
              <a:cs typeface="Calibri"/>
            </a:endParaRPr>
          </a:p>
          <a:p>
            <a:pPr marL="12700" marR="5080">
              <a:spcBef>
                <a:spcPts val="5"/>
              </a:spcBef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nuevo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servicio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accede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directamente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respuesta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formato  </a:t>
            </a:r>
            <a:r>
              <a:rPr sz="2000" spc="204" dirty="0">
                <a:solidFill>
                  <a:srgbClr val="4A4A4A"/>
                </a:solidFill>
                <a:latin typeface="Calibri"/>
                <a:cs typeface="Calibri"/>
              </a:rPr>
              <a:t>JSON,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sin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necesidad 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manipulaciones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previas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obtener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dicho 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formato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>
              <a:latin typeface="Calibri"/>
              <a:cs typeface="Calibri"/>
            </a:endParaRPr>
          </a:p>
          <a:p>
            <a:pPr marL="12700" marR="789267">
              <a:spcBef>
                <a:spcPts val="5"/>
              </a:spcBef>
            </a:pP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Utiliza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observables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acceder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datos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recibidos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forma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asíncrona,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aunque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opcionalmente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puede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utilizar</a:t>
            </a:r>
            <a:r>
              <a:rPr sz="2000" spc="37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promesas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7"/>
            <a:ext cx="64730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– </a:t>
            </a:r>
            <a:r>
              <a:rPr lang="es-ES" sz="2800" spc="20" dirty="0">
                <a:solidFill>
                  <a:schemeClr val="tx1"/>
                </a:solidFill>
                <a:latin typeface="Calibri"/>
                <a:cs typeface="Calibri"/>
              </a:rPr>
              <a:t>Consumo de </a:t>
            </a:r>
            <a:r>
              <a:rPr lang="es-ES" sz="2800" spc="20" dirty="0" err="1">
                <a:solidFill>
                  <a:schemeClr val="tx1"/>
                </a:solidFill>
                <a:latin typeface="Calibri"/>
                <a:cs typeface="Calibri"/>
              </a:rPr>
              <a:t>API’s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70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9" y="1547309"/>
            <a:ext cx="7044531" cy="177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876" marR="5080" indent="-457178">
              <a:lnSpc>
                <a:spcPct val="100699"/>
              </a:lnSpc>
              <a:spcBef>
                <a:spcPts val="8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35" dirty="0">
                <a:cs typeface="Calibri"/>
              </a:rPr>
              <a:t>Libros </a:t>
            </a:r>
            <a:r>
              <a:rPr lang="es-ES" spc="35" dirty="0" err="1">
                <a:cs typeface="Calibri"/>
              </a:rPr>
              <a:t>mock</a:t>
            </a:r>
            <a:endParaRPr lang="es-ES" dirty="0">
              <a:cs typeface="Calibri"/>
            </a:endParaRPr>
          </a:p>
          <a:p>
            <a:pPr marL="469876" marR="5080" indent="-457178">
              <a:lnSpc>
                <a:spcPct val="100699"/>
              </a:lnSpc>
              <a:spcBef>
                <a:spcPts val="8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91" dirty="0">
                <a:cs typeface="Calibri"/>
              </a:rPr>
              <a:t>Accedemos </a:t>
            </a:r>
            <a:r>
              <a:rPr lang="es-ES" spc="-11" dirty="0">
                <a:cs typeface="Calibri"/>
              </a:rPr>
              <a:t>al </a:t>
            </a:r>
            <a:r>
              <a:rPr lang="es-ES" spc="75" dirty="0">
                <a:cs typeface="Calibri"/>
              </a:rPr>
              <a:t>API </a:t>
            </a:r>
            <a:r>
              <a:rPr lang="es-ES" spc="60" dirty="0">
                <a:cs typeface="Calibri"/>
              </a:rPr>
              <a:t>de Google  </a:t>
            </a:r>
            <a:r>
              <a:rPr lang="es-ES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cs typeface="Calibri"/>
                <a:hlinkClick r:id="rId4"/>
              </a:rPr>
              <a:t>https://www.googleapis.com/books/v1/volumes?q=intitle:"clave</a:t>
            </a:r>
            <a:r>
              <a:rPr lang="es-ES" spc="25" dirty="0">
                <a:solidFill>
                  <a:srgbClr val="FFFFFF"/>
                </a:solidFill>
                <a:cs typeface="Calibri"/>
              </a:rPr>
              <a:t>"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31" dirty="0">
                <a:cs typeface="Calibri"/>
              </a:rPr>
              <a:t>Importamos</a:t>
            </a:r>
            <a:r>
              <a:rPr lang="es-ES" spc="85" dirty="0">
                <a:cs typeface="Calibri"/>
              </a:rPr>
              <a:t> </a:t>
            </a:r>
            <a:r>
              <a:rPr lang="es-ES" spc="11" dirty="0" err="1">
                <a:cs typeface="Calibri"/>
              </a:rPr>
              <a:t>HttpClientModule</a:t>
            </a:r>
            <a:endParaRPr lang="es-ES" dirty="0">
              <a:cs typeface="Calibri"/>
            </a:endParaRPr>
          </a:p>
          <a:p>
            <a:pPr marL="469876">
              <a:spcBef>
                <a:spcPts val="15"/>
              </a:spcBef>
            </a:pPr>
            <a:r>
              <a:rPr lang="es-ES" spc="-11" dirty="0" err="1">
                <a:cs typeface="Calibri"/>
              </a:rPr>
              <a:t>import</a:t>
            </a:r>
            <a:r>
              <a:rPr lang="es-ES" spc="-11" dirty="0">
                <a:cs typeface="Calibri"/>
              </a:rPr>
              <a:t> </a:t>
            </a:r>
            <a:r>
              <a:rPr lang="es-ES" spc="31" dirty="0">
                <a:cs typeface="Calibri"/>
              </a:rPr>
              <a:t>{ </a:t>
            </a:r>
            <a:r>
              <a:rPr lang="es-ES" spc="11" dirty="0" err="1">
                <a:cs typeface="Calibri"/>
              </a:rPr>
              <a:t>HttpClientModule</a:t>
            </a:r>
            <a:r>
              <a:rPr lang="es-ES" spc="11" dirty="0">
                <a:cs typeface="Calibri"/>
              </a:rPr>
              <a:t> </a:t>
            </a:r>
            <a:r>
              <a:rPr lang="es-ES" spc="31" dirty="0">
                <a:cs typeface="Calibri"/>
              </a:rPr>
              <a:t>} </a:t>
            </a:r>
            <a:r>
              <a:rPr lang="es-ES" spc="-15" dirty="0" err="1">
                <a:cs typeface="Calibri"/>
              </a:rPr>
              <a:t>from</a:t>
            </a:r>
            <a:r>
              <a:rPr lang="es-ES" spc="35" dirty="0">
                <a:cs typeface="Calibri"/>
              </a:rPr>
              <a:t> </a:t>
            </a:r>
            <a:r>
              <a:rPr lang="es-ES" spc="11" dirty="0">
                <a:cs typeface="Calibri"/>
              </a:rPr>
              <a:t>'@angular/</a:t>
            </a:r>
            <a:r>
              <a:rPr lang="es-ES" spc="11" dirty="0" err="1">
                <a:cs typeface="Calibri"/>
              </a:rPr>
              <a:t>common</a:t>
            </a:r>
            <a:r>
              <a:rPr lang="es-ES" spc="11" dirty="0">
                <a:cs typeface="Calibri"/>
              </a:rPr>
              <a:t>/http';</a:t>
            </a:r>
            <a:endParaRPr lang="es-ES" dirty="0">
              <a:cs typeface="Calibri"/>
            </a:endParaRPr>
          </a:p>
          <a:p>
            <a:pPr marL="12700">
              <a:spcBef>
                <a:spcPts val="1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55" dirty="0">
                <a:cs typeface="Calibri"/>
              </a:rPr>
              <a:t>Componente </a:t>
            </a:r>
            <a:r>
              <a:rPr lang="es-ES" spc="75" dirty="0" err="1">
                <a:cs typeface="Calibri"/>
              </a:rPr>
              <a:t>GoogleBooks</a:t>
            </a:r>
            <a:r>
              <a:rPr lang="es-ES" spc="75" dirty="0">
                <a:cs typeface="Calibri"/>
              </a:rPr>
              <a:t>: </a:t>
            </a:r>
            <a:r>
              <a:rPr lang="es-ES" spc="20" dirty="0">
                <a:cs typeface="Calibri"/>
              </a:rPr>
              <a:t>inyecta </a:t>
            </a:r>
            <a:r>
              <a:rPr lang="es-ES" spc="15" dirty="0">
                <a:cs typeface="Calibri"/>
              </a:rPr>
              <a:t>y </a:t>
            </a:r>
            <a:r>
              <a:rPr lang="es-ES" spc="80" dirty="0">
                <a:cs typeface="Calibri"/>
              </a:rPr>
              <a:t>usa </a:t>
            </a:r>
            <a:r>
              <a:rPr lang="es-ES" spc="-25" dirty="0">
                <a:cs typeface="Calibri"/>
              </a:rPr>
              <a:t>el</a:t>
            </a:r>
            <a:r>
              <a:rPr lang="es-ES" spc="280" dirty="0">
                <a:cs typeface="Calibri"/>
              </a:rPr>
              <a:t> </a:t>
            </a:r>
            <a:r>
              <a:rPr lang="es-ES" spc="25" dirty="0">
                <a:cs typeface="Calibri"/>
              </a:rPr>
              <a:t>servicio.</a:t>
            </a:r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90721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0198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Observables </a:t>
            </a:r>
            <a:r>
              <a:rPr sz="2700" spc="-31" dirty="0">
                <a:solidFill>
                  <a:srgbClr val="4A4A4A"/>
                </a:solidFill>
              </a:rPr>
              <a:t>en la </a:t>
            </a:r>
            <a:r>
              <a:rPr sz="2700" spc="5" dirty="0">
                <a:solidFill>
                  <a:srgbClr val="4A4A4A"/>
                </a:solidFill>
              </a:rPr>
              <a:t>respuesta</a:t>
            </a:r>
            <a:r>
              <a:rPr sz="2700" spc="-5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HttpClient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848852" y="1327791"/>
            <a:ext cx="2078989" cy="215789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265"/>
              </a:spcBef>
            </a:pPr>
            <a:r>
              <a:rPr spc="40" dirty="0">
                <a:solidFill>
                  <a:srgbClr val="4A4A4A"/>
                </a:solidFill>
                <a:latin typeface="Calibri"/>
                <a:cs typeface="Calibri"/>
              </a:rPr>
              <a:t>los operadores </a:t>
            </a:r>
            <a:r>
              <a:rPr spc="5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pc="229" dirty="0">
                <a:solidFill>
                  <a:srgbClr val="4A4A4A"/>
                </a:solidFill>
                <a:latin typeface="Calibri"/>
                <a:cs typeface="Calibri"/>
              </a:rPr>
              <a:t>RxJS </a:t>
            </a:r>
            <a:r>
              <a:rPr spc="-5" dirty="0">
                <a:solidFill>
                  <a:srgbClr val="4A4A4A"/>
                </a:solidFill>
                <a:latin typeface="Calibri"/>
                <a:cs typeface="Calibri"/>
              </a:rPr>
              <a:t>permiten 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procesar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observable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sin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que 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deje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serlo,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finalmente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suscribirse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</a:t>
            </a: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06426" y="691153"/>
            <a:ext cx="3928111" cy="3519874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1">
              <a:lnSpc>
                <a:spcPts val="1191"/>
              </a:lnSpc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http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get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url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pipe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endParaRPr sz="1051">
              <a:latin typeface="Courier New"/>
              <a:cs typeface="Courier New"/>
            </a:endParaRPr>
          </a:p>
          <a:p>
            <a:pPr marL="485751">
              <a:spcBef>
                <a:spcPts val="464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map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any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=&gt; 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items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4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 </a:t>
            </a:r>
            <a:r>
              <a:rPr sz="1051" i="1" spc="-5" dirty="0">
                <a:solidFill>
                  <a:srgbClr val="AAAAAA"/>
                </a:solidFill>
                <a:latin typeface="Courier New"/>
                <a:cs typeface="Courier New"/>
              </a:rPr>
              <a:t>// Fin del</a:t>
            </a:r>
            <a:r>
              <a:rPr sz="1051" i="1" spc="-2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i="1" spc="-5" dirty="0">
                <a:solidFill>
                  <a:srgbClr val="AAAAAA"/>
                </a:solidFill>
                <a:latin typeface="Courier New"/>
                <a:cs typeface="Courier New"/>
              </a:rPr>
              <a:t>pipe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4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pipe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endParaRPr sz="1051">
              <a:latin typeface="Courier New"/>
              <a:cs typeface="Courier New"/>
            </a:endParaRPr>
          </a:p>
          <a:p>
            <a:pPr marL="645763" marR="1113735" indent="-160647">
              <a:lnSpc>
                <a:spcPct val="136900"/>
              </a:lnSpc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map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any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=&gt;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 aDatos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forEach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element</a:t>
            </a:r>
            <a:r>
              <a:rPr sz="1051" spc="-65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=&gt;</a:t>
            </a:r>
            <a:endParaRPr sz="1051">
              <a:latin typeface="Courier New"/>
              <a:cs typeface="Courier New"/>
            </a:endParaRPr>
          </a:p>
          <a:p>
            <a:pPr marL="805775">
              <a:spcBef>
                <a:spcPts val="465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aDatos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push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element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volumeInfo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title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645763">
              <a:spcBef>
                <a:spcPts val="465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645763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return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aDatos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 </a:t>
            </a:r>
            <a:r>
              <a:rPr sz="1051" i="1" spc="-5" dirty="0">
                <a:solidFill>
                  <a:srgbClr val="AAAAAA"/>
                </a:solidFill>
                <a:latin typeface="Courier New"/>
                <a:cs typeface="Courier New"/>
              </a:rPr>
              <a:t>// Fin del</a:t>
            </a:r>
            <a:r>
              <a:rPr sz="1051" i="1" spc="-25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i="1" spc="-5" dirty="0">
                <a:solidFill>
                  <a:srgbClr val="AAAAAA"/>
                </a:solidFill>
                <a:latin typeface="Courier New"/>
                <a:cs typeface="Courier New"/>
              </a:rPr>
              <a:t>map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 </a:t>
            </a:r>
            <a:r>
              <a:rPr sz="1051" i="1" spc="-5" dirty="0">
                <a:solidFill>
                  <a:srgbClr val="AAAAAA"/>
                </a:solidFill>
                <a:latin typeface="Courier New"/>
                <a:cs typeface="Courier New"/>
              </a:rPr>
              <a:t>// Fin del</a:t>
            </a:r>
            <a:r>
              <a:rPr sz="1051" i="1" spc="-2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i="1" spc="-5" dirty="0">
                <a:solidFill>
                  <a:srgbClr val="AAAAAA"/>
                </a:solidFill>
                <a:latin typeface="Courier New"/>
                <a:cs typeface="Courier New"/>
              </a:rPr>
              <a:t>pipe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subscribe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endParaRPr sz="1051">
              <a:latin typeface="Courier New"/>
              <a:cs typeface="Courier New"/>
            </a:endParaRPr>
          </a:p>
          <a:p>
            <a:pPr marL="85721" marR="633063" indent="400031">
              <a:lnSpc>
                <a:spcPct val="136900"/>
              </a:lnSpc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any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=&gt;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aLibros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clave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'';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0761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Servicios </a:t>
            </a:r>
            <a:r>
              <a:rPr sz="2700" spc="31" dirty="0">
                <a:solidFill>
                  <a:srgbClr val="4A4A4A"/>
                </a:solidFill>
              </a:rPr>
              <a:t>propios:</a:t>
            </a:r>
            <a:r>
              <a:rPr sz="2700" spc="-20" dirty="0">
                <a:solidFill>
                  <a:srgbClr val="4A4A4A"/>
                </a:solidFill>
              </a:rPr>
              <a:t> </a:t>
            </a:r>
            <a:r>
              <a:rPr sz="2700" spc="5" dirty="0">
                <a:solidFill>
                  <a:srgbClr val="4A4A4A"/>
                </a:solidFill>
              </a:rPr>
              <a:t>encapsulación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25" y="810592"/>
            <a:ext cx="7668259" cy="33209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4752737" algn="l"/>
              </a:tabLst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lugar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utilizar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directamente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servicio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nativo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HttpClient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conviene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encapsularlo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otros,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capaces</a:t>
            </a:r>
            <a:r>
              <a:rPr sz="2000" spc="36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ofrecer	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objetos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alto 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nivel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los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clientes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servicio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(e.g.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array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títulos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ya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procesado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ejemplo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hemos</a:t>
            </a: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visto)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51"/>
              </a:spcBef>
            </a:pPr>
            <a:endParaRPr sz="2600">
              <a:latin typeface="Calibri"/>
              <a:cs typeface="Calibri"/>
            </a:endParaRPr>
          </a:p>
          <a:p>
            <a:pPr marL="1034999" algn="just">
              <a:lnSpc>
                <a:spcPts val="1664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Nuestro propio </a:t>
            </a:r>
            <a:r>
              <a:rPr sz="1400" dirty="0">
                <a:latin typeface="Arial"/>
                <a:cs typeface="Arial"/>
              </a:rPr>
              <a:t>servicio realizará varias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operaciones</a:t>
            </a:r>
            <a:endParaRPr sz="1400">
              <a:latin typeface="Arial"/>
              <a:cs typeface="Arial"/>
            </a:endParaRPr>
          </a:p>
          <a:p>
            <a:pPr marL="1492176" indent="-313675" algn="just">
              <a:lnSpc>
                <a:spcPts val="1664"/>
              </a:lnSpc>
              <a:buSzPct val="78571"/>
              <a:buChar char="●"/>
              <a:tabLst>
                <a:tab pos="1492811" algn="l"/>
              </a:tabLst>
            </a:pPr>
            <a:r>
              <a:rPr sz="1400" spc="-5" dirty="0">
                <a:latin typeface="Arial"/>
                <a:cs typeface="Arial"/>
              </a:rPr>
              <a:t>La </a:t>
            </a:r>
            <a:r>
              <a:rPr sz="1400" dirty="0">
                <a:latin typeface="Arial"/>
                <a:cs typeface="Arial"/>
              </a:rPr>
              <a:t>consulta </a:t>
            </a:r>
            <a:r>
              <a:rPr sz="1400" spc="-5" dirty="0">
                <a:latin typeface="Arial"/>
                <a:cs typeface="Arial"/>
              </a:rPr>
              <a:t>al API </a:t>
            </a:r>
            <a:r>
              <a:rPr sz="1400" dirty="0">
                <a:latin typeface="Arial"/>
                <a:cs typeface="Arial"/>
              </a:rPr>
              <a:t>via </a:t>
            </a:r>
            <a:r>
              <a:rPr sz="1200" spc="-5" dirty="0">
                <a:latin typeface="Arial"/>
                <a:cs typeface="Arial"/>
              </a:rPr>
              <a:t>Http </a:t>
            </a:r>
            <a:r>
              <a:rPr sz="1200" dirty="0">
                <a:latin typeface="Arial"/>
                <a:cs typeface="Arial"/>
              </a:rPr>
              <a:t>/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HttpClient</a:t>
            </a:r>
            <a:endParaRPr sz="1200">
              <a:latin typeface="Arial"/>
              <a:cs typeface="Arial"/>
            </a:endParaRPr>
          </a:p>
          <a:p>
            <a:pPr marL="1492176" marR="363202" indent="-313039" algn="just">
              <a:lnSpc>
                <a:spcPct val="116100"/>
              </a:lnSpc>
              <a:buSzPct val="78571"/>
              <a:buChar char="●"/>
              <a:tabLst>
                <a:tab pos="1492811" algn="l"/>
              </a:tabLst>
            </a:pPr>
            <a:r>
              <a:rPr sz="1400" spc="-5" dirty="0">
                <a:latin typeface="Arial"/>
                <a:cs typeface="Arial"/>
              </a:rPr>
              <a:t>La transformación del objeto Response en el </a:t>
            </a:r>
            <a:r>
              <a:rPr sz="1400" dirty="0">
                <a:latin typeface="Arial"/>
                <a:cs typeface="Arial"/>
              </a:rPr>
              <a:t>conjunto </a:t>
            </a:r>
            <a:r>
              <a:rPr sz="1400" spc="-5" dirty="0">
                <a:latin typeface="Arial"/>
                <a:cs typeface="Arial"/>
              </a:rPr>
              <a:t>de datos adecuado  </a:t>
            </a:r>
            <a:r>
              <a:rPr sz="1400" dirty="0">
                <a:latin typeface="Arial"/>
                <a:cs typeface="Arial"/>
              </a:rPr>
              <a:t>(e.g. </a:t>
            </a:r>
            <a:r>
              <a:rPr sz="1400" spc="-5" dirty="0">
                <a:latin typeface="Arial"/>
                <a:cs typeface="Arial"/>
              </a:rPr>
              <a:t>el array de títulos) </a:t>
            </a:r>
            <a:r>
              <a:rPr sz="1400" dirty="0">
                <a:latin typeface="Arial"/>
                <a:cs typeface="Arial"/>
              </a:rPr>
              <a:t>cuando </a:t>
            </a:r>
            <a:r>
              <a:rPr sz="1400" spc="-5" dirty="0">
                <a:latin typeface="Arial"/>
                <a:cs typeface="Arial"/>
              </a:rPr>
              <a:t>llegue la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respuesta</a:t>
            </a:r>
            <a:endParaRPr sz="1400">
              <a:latin typeface="Arial"/>
              <a:cs typeface="Arial"/>
            </a:endParaRPr>
          </a:p>
          <a:p>
            <a:pPr marL="1492176" marR="405111" indent="-313039" algn="just">
              <a:lnSpc>
                <a:spcPct val="116100"/>
              </a:lnSpc>
              <a:buSzPct val="78571"/>
              <a:buChar char="●"/>
              <a:tabLst>
                <a:tab pos="1492811" algn="l"/>
              </a:tabLst>
            </a:pPr>
            <a:r>
              <a:rPr sz="1400" spc="-5" dirty="0">
                <a:latin typeface="Arial"/>
                <a:cs typeface="Arial"/>
              </a:rPr>
              <a:t>El envío de los datos </a:t>
            </a:r>
            <a:r>
              <a:rPr sz="1400" dirty="0">
                <a:latin typeface="Arial"/>
                <a:cs typeface="Arial"/>
              </a:rPr>
              <a:t>ya </a:t>
            </a:r>
            <a:r>
              <a:rPr sz="1400" spc="-5" dirty="0">
                <a:latin typeface="Arial"/>
                <a:cs typeface="Arial"/>
              </a:rPr>
              <a:t>transformados </a:t>
            </a:r>
            <a:r>
              <a:rPr sz="1400" dirty="0">
                <a:latin typeface="Arial"/>
                <a:cs typeface="Arial"/>
              </a:rPr>
              <a:t>con </a:t>
            </a:r>
            <a:r>
              <a:rPr sz="1400" spc="-5" dirty="0">
                <a:latin typeface="Arial"/>
                <a:cs typeface="Arial"/>
              </a:rPr>
              <a:t>el </a:t>
            </a:r>
            <a:r>
              <a:rPr sz="1400" dirty="0">
                <a:latin typeface="Arial"/>
                <a:cs typeface="Arial"/>
              </a:rPr>
              <a:t>mismo </a:t>
            </a:r>
            <a:r>
              <a:rPr sz="1400" spc="-5" dirty="0">
                <a:latin typeface="Arial"/>
                <a:cs typeface="Arial"/>
              </a:rPr>
              <a:t>formato de llegada,  para </a:t>
            </a:r>
            <a:r>
              <a:rPr sz="1400" dirty="0">
                <a:latin typeface="Arial"/>
                <a:cs typeface="Arial"/>
              </a:rPr>
              <a:t>conservar </a:t>
            </a:r>
            <a:r>
              <a:rPr sz="1400" spc="-5" dirty="0">
                <a:latin typeface="Arial"/>
                <a:cs typeface="Arial"/>
              </a:rPr>
              <a:t>la asincronía del proceso: un Observable </a:t>
            </a:r>
            <a:r>
              <a:rPr sz="1400" dirty="0">
                <a:latin typeface="Arial"/>
                <a:cs typeface="Arial"/>
              </a:rPr>
              <a:t>o </a:t>
            </a:r>
            <a:r>
              <a:rPr sz="1400" spc="-5" dirty="0">
                <a:latin typeface="Arial"/>
                <a:cs typeface="Arial"/>
              </a:rPr>
              <a:t>una Promesa,  </a:t>
            </a:r>
            <a:r>
              <a:rPr sz="1400" dirty="0">
                <a:latin typeface="Arial"/>
                <a:cs typeface="Arial"/>
              </a:rPr>
              <a:t>como </a:t>
            </a:r>
            <a:r>
              <a:rPr sz="1400" spc="-5" dirty="0">
                <a:latin typeface="Arial"/>
                <a:cs typeface="Arial"/>
              </a:rPr>
              <a:t>los que proporcionan los </a:t>
            </a:r>
            <a:r>
              <a:rPr sz="1400" dirty="0">
                <a:latin typeface="Arial"/>
                <a:cs typeface="Arial"/>
              </a:rPr>
              <a:t>servicios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nativos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7"/>
            <a:ext cx="64730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– </a:t>
            </a:r>
            <a:r>
              <a:rPr lang="es-ES" sz="2800" spc="20" dirty="0">
                <a:solidFill>
                  <a:schemeClr val="tx1"/>
                </a:solidFill>
                <a:latin typeface="Calibri"/>
                <a:cs typeface="Calibri"/>
              </a:rPr>
              <a:t>Consumo de </a:t>
            </a:r>
            <a:r>
              <a:rPr lang="es-ES" sz="2800" spc="20" dirty="0" err="1">
                <a:solidFill>
                  <a:schemeClr val="tx1"/>
                </a:solidFill>
                <a:latin typeface="Calibri"/>
                <a:cs typeface="Calibri"/>
              </a:rPr>
              <a:t>API’s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70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9" y="1547309"/>
            <a:ext cx="7044531" cy="122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876" marR="5080" indent="-457178">
              <a:lnSpc>
                <a:spcPct val="100699"/>
              </a:lnSpc>
              <a:spcBef>
                <a:spcPts val="8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35" dirty="0">
                <a:cs typeface="Calibri"/>
              </a:rPr>
              <a:t>Libros </a:t>
            </a:r>
            <a:r>
              <a:rPr lang="es-ES" spc="35" dirty="0" err="1">
                <a:cs typeface="Calibri"/>
              </a:rPr>
              <a:t>mock</a:t>
            </a:r>
            <a:endParaRPr lang="es-ES" dirty="0">
              <a:cs typeface="Calibri"/>
            </a:endParaRPr>
          </a:p>
          <a:p>
            <a:pPr marL="469876" marR="5080" indent="-457178">
              <a:lnSpc>
                <a:spcPct val="100699"/>
              </a:lnSpc>
              <a:spcBef>
                <a:spcPts val="85"/>
              </a:spcBef>
              <a:tabLst>
                <a:tab pos="469243" algn="l"/>
              </a:tabLst>
            </a:pPr>
            <a:r>
              <a:rPr lang="es-ES" spc="91" dirty="0">
                <a:cs typeface="Calibri"/>
              </a:rPr>
              <a:t>★	Encapsulamos </a:t>
            </a:r>
            <a:r>
              <a:rPr lang="es-ES" spc="91" dirty="0" err="1">
                <a:cs typeface="Calibri"/>
              </a:rPr>
              <a:t>HttpClientModule</a:t>
            </a:r>
            <a:r>
              <a:rPr lang="es-ES" spc="91" dirty="0">
                <a:cs typeface="Calibri"/>
              </a:rPr>
              <a:t> en nuestro propio servicio </a:t>
            </a:r>
            <a:r>
              <a:rPr lang="es-ES" spc="91" dirty="0" err="1">
                <a:cs typeface="Calibri"/>
              </a:rPr>
              <a:t>Gbooks</a:t>
            </a:r>
            <a:r>
              <a:rPr lang="es-ES" spc="91" dirty="0">
                <a:cs typeface="Calibri"/>
              </a:rPr>
              <a:t>  El servicio se registra en un </a:t>
            </a:r>
            <a:r>
              <a:rPr lang="es-ES" spc="91" dirty="0" err="1">
                <a:cs typeface="Calibri"/>
              </a:rPr>
              <a:t>provider</a:t>
            </a:r>
            <a:endParaRPr lang="es-ES" spc="91" dirty="0">
              <a:cs typeface="Calibri"/>
            </a:endParaRPr>
          </a:p>
          <a:p>
            <a:pPr marL="469876" marR="5080" indent="-457178">
              <a:lnSpc>
                <a:spcPct val="100699"/>
              </a:lnSpc>
              <a:spcBef>
                <a:spcPts val="85"/>
              </a:spcBef>
              <a:tabLst>
                <a:tab pos="469243" algn="l"/>
              </a:tabLst>
            </a:pPr>
            <a:r>
              <a:rPr lang="es-ES" spc="91" dirty="0">
                <a:cs typeface="Calibri"/>
              </a:rPr>
              <a:t>★	Componente </a:t>
            </a:r>
            <a:r>
              <a:rPr lang="es-ES" spc="91" dirty="0" err="1">
                <a:cs typeface="Calibri"/>
              </a:rPr>
              <a:t>GoogleByService</a:t>
            </a:r>
            <a:r>
              <a:rPr lang="es-ES" spc="91" dirty="0">
                <a:cs typeface="Calibri"/>
              </a:rPr>
              <a:t>: inyecta y usa el servicio</a:t>
            </a:r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62265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2665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Ejemplo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11" dirty="0">
                <a:solidFill>
                  <a:srgbClr val="4A4A4A"/>
                </a:solidFill>
              </a:rPr>
              <a:t>servicio</a:t>
            </a:r>
            <a:r>
              <a:rPr sz="2700" spc="-100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propios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5" y="1226874"/>
            <a:ext cx="1652271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s-ES" sz="2000" spc="35" dirty="0">
                <a:solidFill>
                  <a:srgbClr val="4A4A4A"/>
                </a:solidFill>
                <a:latin typeface="Calibri"/>
                <a:cs typeface="Calibri"/>
              </a:rPr>
              <a:t>P</a:t>
            </a:r>
            <a:r>
              <a:rPr sz="2000" spc="35" dirty="0" err="1">
                <a:solidFill>
                  <a:srgbClr val="4A4A4A"/>
                </a:solidFill>
                <a:latin typeface="Calibri"/>
                <a:cs typeface="Calibri"/>
              </a:rPr>
              <a:t>rocesamiento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observable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parte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servicio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propio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53051" y="1202111"/>
            <a:ext cx="5626100" cy="3579441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85721">
              <a:spcBef>
                <a:spcPts val="284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getLibros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clave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Observable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Object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&gt;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 {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4"/>
              </a:spcBef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aLibros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4"/>
              </a:spcBef>
              <a:tabLst>
                <a:tab pos="1445823" algn="l"/>
              </a:tabLst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</a:t>
            </a:r>
            <a:r>
              <a:rPr sz="105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url</a:t>
            </a:r>
            <a:r>
              <a:rPr sz="1051" spc="5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	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urlBase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+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clave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325739">
              <a:spcBef>
                <a:spcPts val="831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return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http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get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Object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&gt;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url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pipe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endParaRPr sz="1051">
              <a:latin typeface="Courier New"/>
              <a:cs typeface="Courier New"/>
            </a:endParaRPr>
          </a:p>
          <a:p>
            <a:pPr marL="485751">
              <a:spcBef>
                <a:spcPts val="465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map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 =&gt;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extractTitles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 )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500">
              <a:latin typeface="Courier New"/>
              <a:cs typeface="Courier New"/>
            </a:endParaRPr>
          </a:p>
          <a:p>
            <a:pPr marL="325739" marR="2410974" indent="-160647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private 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extractTitles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any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if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items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485751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return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items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map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book =&gt;</a:t>
            </a:r>
            <a:r>
              <a:rPr sz="105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book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volumeInfo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title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else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485751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return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response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1" y="2495550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43" marR="5080" indent="-626079">
              <a:lnSpc>
                <a:spcPts val="2851"/>
              </a:lnSpc>
              <a:spcBef>
                <a:spcPts val="220"/>
              </a:spcBef>
              <a:tabLst>
                <a:tab pos="3929818" algn="l"/>
              </a:tabLst>
            </a:pPr>
            <a:r>
              <a:rPr lang="es-ES" sz="2400" spc="-20" dirty="0">
                <a:solidFill>
                  <a:srgbClr val="4A4A4A"/>
                </a:solidFill>
              </a:rPr>
              <a:t>4.c. Enrutamiento: parámetros y </a:t>
            </a:r>
            <a:r>
              <a:rPr lang="es-ES" sz="2400" spc="-20" dirty="0" err="1">
                <a:solidFill>
                  <a:srgbClr val="4A4A4A"/>
                </a:solidFill>
              </a:rPr>
              <a:t>subroutig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75705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6"/>
            <a:ext cx="64730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– </a:t>
            </a:r>
            <a:r>
              <a:rPr lang="es-ES" sz="2800" spc="20" dirty="0">
                <a:solidFill>
                  <a:schemeClr val="tx1"/>
                </a:solidFill>
                <a:latin typeface="Calibri"/>
                <a:cs typeface="Calibri"/>
              </a:rPr>
              <a:t>Enrutamiento Dinámico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70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9" y="1547309"/>
            <a:ext cx="7044531" cy="35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876" marR="5080" indent="-457178">
              <a:lnSpc>
                <a:spcPct val="100699"/>
              </a:lnSpc>
              <a:spcBef>
                <a:spcPts val="85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-20" dirty="0">
                <a:solidFill>
                  <a:srgbClr val="4A4A4A"/>
                </a:solidFill>
              </a:rPr>
              <a:t> Enrutamiento: parámetros y </a:t>
            </a:r>
            <a:r>
              <a:rPr lang="es-ES" spc="-20" dirty="0" err="1">
                <a:solidFill>
                  <a:srgbClr val="4A4A4A"/>
                </a:solidFill>
              </a:rPr>
              <a:t>subrouting</a:t>
            </a:r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346257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14820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Angular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6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69" y="1123951"/>
            <a:ext cx="7749540" cy="31931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25" dirty="0">
                <a:solidFill>
                  <a:srgbClr val="990000"/>
                </a:solidFill>
                <a:latin typeface="Arial"/>
                <a:cs typeface="Arial"/>
              </a:rPr>
              <a:t>webpack </a:t>
            </a:r>
            <a:r>
              <a:rPr sz="2000" b="1" dirty="0">
                <a:solidFill>
                  <a:srgbClr val="990000"/>
                </a:solidFill>
                <a:latin typeface="Arial"/>
                <a:cs typeface="Arial"/>
              </a:rPr>
              <a:t>4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mejora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rendimiento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compilación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</a:t>
            </a:r>
            <a:r>
              <a:rPr sz="2000" spc="38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despliegue</a:t>
            </a:r>
            <a:endParaRPr sz="2000" dirty="0">
              <a:latin typeface="Calibri"/>
              <a:cs typeface="Calibri"/>
            </a:endParaRPr>
          </a:p>
          <a:p>
            <a:pPr marL="494641" marR="1008964" indent="-482576">
              <a:spcBef>
                <a:spcPts val="1425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11" dirty="0">
                <a:solidFill>
                  <a:srgbClr val="990000"/>
                </a:solidFill>
                <a:latin typeface="Arial"/>
                <a:cs typeface="Arial"/>
              </a:rPr>
              <a:t>bazel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herramienta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interna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Google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120" dirty="0">
                <a:solidFill>
                  <a:srgbClr val="4A4A4A"/>
                </a:solidFill>
                <a:latin typeface="Calibri"/>
                <a:cs typeface="Calibri"/>
              </a:rPr>
              <a:t>sus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ciclos de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compilación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</a:t>
            </a: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distribución</a:t>
            </a:r>
            <a:endParaRPr sz="2000" dirty="0">
              <a:latin typeface="Calibri"/>
              <a:cs typeface="Calibri"/>
            </a:endParaRPr>
          </a:p>
          <a:p>
            <a:pPr marL="12700">
              <a:spcBef>
                <a:spcPts val="1425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25" dirty="0">
                <a:solidFill>
                  <a:srgbClr val="990000"/>
                </a:solidFill>
                <a:latin typeface="Arial"/>
                <a:cs typeface="Arial"/>
              </a:rPr>
              <a:t>rxjs </a:t>
            </a:r>
            <a:r>
              <a:rPr sz="2000" b="1" dirty="0">
                <a:solidFill>
                  <a:srgbClr val="990000"/>
                </a:solidFill>
                <a:latin typeface="Arial"/>
                <a:cs typeface="Arial"/>
              </a:rPr>
              <a:t>6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mejor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tree-shaking</a:t>
            </a:r>
            <a:endParaRPr sz="2000" dirty="0">
              <a:latin typeface="Calibri"/>
              <a:cs typeface="Calibri"/>
            </a:endParaRPr>
          </a:p>
          <a:p>
            <a:pPr marL="494641" marR="1039443" indent="-482576">
              <a:spcBef>
                <a:spcPts val="1425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71" dirty="0">
                <a:solidFill>
                  <a:srgbClr val="990000"/>
                </a:solidFill>
                <a:latin typeface="Arial"/>
                <a:cs typeface="Arial"/>
              </a:rPr>
              <a:t>ivy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motor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renderización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mucho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mejor  rendimiento</a:t>
            </a:r>
            <a:endParaRPr sz="2000" dirty="0">
              <a:latin typeface="Calibri"/>
              <a:cs typeface="Calibri"/>
            </a:endParaRPr>
          </a:p>
          <a:p>
            <a:pPr marL="494641" marR="5080" indent="-482576">
              <a:spcBef>
                <a:spcPts val="1425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dirty="0">
                <a:solidFill>
                  <a:srgbClr val="990000"/>
                </a:solidFill>
                <a:latin typeface="Arial"/>
                <a:cs typeface="Arial"/>
              </a:rPr>
              <a:t>elements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versión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preliminar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Web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Components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distribuibles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margen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55104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31" dirty="0">
                <a:solidFill>
                  <a:srgbClr val="4A4A4A"/>
                </a:solidFill>
              </a:rPr>
              <a:t>Versión </a:t>
            </a:r>
            <a:r>
              <a:rPr sz="2700" dirty="0">
                <a:solidFill>
                  <a:srgbClr val="4A4A4A"/>
                </a:solidFill>
              </a:rPr>
              <a:t>6 </a:t>
            </a:r>
            <a:r>
              <a:rPr sz="2700" spc="11" dirty="0">
                <a:solidFill>
                  <a:srgbClr val="4A4A4A"/>
                </a:solidFill>
              </a:rPr>
              <a:t>del </a:t>
            </a:r>
            <a:r>
              <a:rPr sz="2700" spc="15" dirty="0">
                <a:solidFill>
                  <a:srgbClr val="4A4A4A"/>
                </a:solidFill>
              </a:rPr>
              <a:t>entorno</a:t>
            </a:r>
            <a:r>
              <a:rPr sz="2700" spc="-51" dirty="0">
                <a:solidFill>
                  <a:srgbClr val="4A4A4A"/>
                </a:solidFill>
              </a:rPr>
              <a:t> </a:t>
            </a:r>
            <a:r>
              <a:rPr sz="2700" spc="-15" dirty="0">
                <a:solidFill>
                  <a:srgbClr val="4A4A4A"/>
                </a:solidFill>
              </a:rPr>
              <a:t>Angular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98789" y="1358341"/>
            <a:ext cx="1093471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6</a:t>
            </a:r>
            <a:endParaRPr sz="2000">
              <a:latin typeface="Calibri"/>
              <a:cs typeface="Calibri"/>
            </a:endParaRPr>
          </a:p>
          <a:p>
            <a:pPr marL="12700"/>
            <a:r>
              <a:rPr sz="2000" spc="165" dirty="0">
                <a:solidFill>
                  <a:srgbClr val="4A4A4A"/>
                </a:solidFill>
                <a:latin typeface="Calibri"/>
                <a:cs typeface="Calibri"/>
              </a:rPr>
              <a:t>CLI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6</a:t>
            </a:r>
            <a:endParaRPr sz="2000">
              <a:latin typeface="Calibri"/>
              <a:cs typeface="Calibri"/>
            </a:endParaRPr>
          </a:p>
          <a:p>
            <a:pPr marL="12700"/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Material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59988" y="1109952"/>
            <a:ext cx="5620149" cy="2915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08912" y="3842416"/>
            <a:ext cx="177418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https://next.angular.io/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2231" y="3406965"/>
            <a:ext cx="9544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Mayo,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2018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10375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Angular </a:t>
            </a:r>
            <a:r>
              <a:rPr sz="2700" spc="-25" dirty="0">
                <a:solidFill>
                  <a:srgbClr val="4A4A4A"/>
                </a:solidFill>
              </a:rPr>
              <a:t>CLI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6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69" y="1123952"/>
            <a:ext cx="7609840" cy="33983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641" marR="284466" indent="-482576">
              <a:spcBef>
                <a:spcPts val="100"/>
              </a:spcBef>
              <a:tabLst>
                <a:tab pos="494641" algn="l"/>
                <a:tab pos="2130319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15" dirty="0">
                <a:solidFill>
                  <a:srgbClr val="990000"/>
                </a:solidFill>
                <a:latin typeface="Arial"/>
                <a:cs typeface="Arial"/>
              </a:rPr>
              <a:t>angular.json	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nuevo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fichero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configuración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estructura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algo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diferente</a:t>
            </a:r>
            <a:endParaRPr sz="2000">
              <a:latin typeface="Calibri"/>
              <a:cs typeface="Calibri"/>
            </a:endParaRPr>
          </a:p>
          <a:p>
            <a:pPr marL="494641" marR="375267" indent="-482576">
              <a:spcBef>
                <a:spcPts val="12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11" dirty="0">
                <a:solidFill>
                  <a:srgbClr val="990000"/>
                </a:solidFill>
                <a:latin typeface="Arial"/>
                <a:cs typeface="Arial"/>
              </a:rPr>
              <a:t>schernrnatics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API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abierto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generar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esquemas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válidos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ng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generate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(e.g.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ngrx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ya los</a:t>
            </a:r>
            <a:r>
              <a:rPr sz="2000" spc="4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usa)</a:t>
            </a:r>
            <a:endParaRPr sz="2000">
              <a:latin typeface="Calibri"/>
              <a:cs typeface="Calibri"/>
            </a:endParaRPr>
          </a:p>
          <a:p>
            <a:pPr marL="494641" marR="957532" indent="-482576">
              <a:spcBef>
                <a:spcPts val="12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25" dirty="0">
                <a:solidFill>
                  <a:srgbClr val="990000"/>
                </a:solidFill>
                <a:latin typeface="Arial"/>
                <a:cs typeface="Arial"/>
              </a:rPr>
              <a:t>ng </a:t>
            </a:r>
            <a:r>
              <a:rPr sz="2000" b="1" spc="5" dirty="0">
                <a:solidFill>
                  <a:srgbClr val="990000"/>
                </a:solidFill>
                <a:latin typeface="Arial"/>
                <a:cs typeface="Arial"/>
              </a:rPr>
              <a:t>add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agrega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funcionalidad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aplicación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creada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previamente</a:t>
            </a:r>
            <a:endParaRPr sz="2000">
              <a:latin typeface="Calibri"/>
              <a:cs typeface="Calibri"/>
            </a:endParaRPr>
          </a:p>
          <a:p>
            <a:pPr marL="494641" marR="5080" indent="-482576">
              <a:spcBef>
                <a:spcPts val="12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25" dirty="0">
                <a:solidFill>
                  <a:srgbClr val="990000"/>
                </a:solidFill>
                <a:latin typeface="Arial"/>
                <a:cs typeface="Arial"/>
              </a:rPr>
              <a:t>ng </a:t>
            </a:r>
            <a:r>
              <a:rPr sz="2000" b="1" spc="5" dirty="0">
                <a:solidFill>
                  <a:srgbClr val="990000"/>
                </a:solidFill>
                <a:latin typeface="Arial"/>
                <a:cs typeface="Arial"/>
              </a:rPr>
              <a:t>update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capaz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actualizar,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menos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1.7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165" dirty="0">
                <a:solidFill>
                  <a:srgbClr val="4A4A4A"/>
                </a:solidFill>
                <a:latin typeface="Calibri"/>
                <a:cs typeface="Calibri"/>
              </a:rPr>
              <a:t>CLI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(Angular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5)</a:t>
            </a:r>
            <a:endParaRPr sz="2000">
              <a:latin typeface="Calibri"/>
              <a:cs typeface="Calibri"/>
            </a:endParaRPr>
          </a:p>
          <a:p>
            <a:pPr marL="12700">
              <a:spcBef>
                <a:spcPts val="12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11" dirty="0">
                <a:solidFill>
                  <a:srgbClr val="990000"/>
                </a:solidFill>
                <a:latin typeface="Arial"/>
                <a:cs typeface="Arial"/>
              </a:rPr>
              <a:t>service-worker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mejoras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generación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</a:t>
            </a:r>
            <a:r>
              <a:rPr sz="2000" spc="1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funcionamiento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7205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5" dirty="0">
                <a:solidFill>
                  <a:srgbClr val="4A4A4A"/>
                </a:solidFill>
              </a:rPr>
              <a:t>Extra: </a:t>
            </a:r>
            <a:r>
              <a:rPr sz="2700" spc="25" dirty="0">
                <a:solidFill>
                  <a:srgbClr val="4A4A4A"/>
                </a:solidFill>
              </a:rPr>
              <a:t>componentes</a:t>
            </a:r>
            <a:r>
              <a:rPr sz="2700" spc="-31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Bootstrap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344797" y="1255607"/>
            <a:ext cx="397129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1" dirty="0">
                <a:solidFill>
                  <a:srgbClr val="4A4A4A"/>
                </a:solidFill>
                <a:latin typeface="Calibri"/>
                <a:cs typeface="Calibri"/>
              </a:rPr>
              <a:t>npm </a:t>
            </a:r>
            <a:r>
              <a:rPr spc="-15" dirty="0">
                <a:solidFill>
                  <a:srgbClr val="4A4A4A"/>
                </a:solidFill>
                <a:latin typeface="Calibri"/>
                <a:cs typeface="Calibri"/>
              </a:rPr>
              <a:t>install</a:t>
            </a:r>
            <a:r>
              <a:rPr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pc="31" dirty="0">
                <a:solidFill>
                  <a:srgbClr val="4A4A4A"/>
                </a:solidFill>
                <a:latin typeface="Calibri"/>
                <a:cs typeface="Calibri"/>
              </a:rPr>
              <a:t>@ng-bootstrap/ng-bootstrap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03976" y="1311970"/>
            <a:ext cx="37477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https://ng-bootstrap.github.io/#/home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677" y="1896365"/>
            <a:ext cx="6809105" cy="25803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Para utilizarlo,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importa en el </a:t>
            </a:r>
            <a:r>
              <a:rPr sz="1400" dirty="0">
                <a:latin typeface="Arial"/>
                <a:cs typeface="Arial"/>
              </a:rPr>
              <a:t>módulo </a:t>
            </a:r>
            <a:r>
              <a:rPr sz="1400" spc="-5" dirty="0">
                <a:latin typeface="Arial"/>
                <a:cs typeface="Arial"/>
              </a:rPr>
              <a:t>principal, ejecutando el </a:t>
            </a:r>
            <a:r>
              <a:rPr sz="1400" dirty="0">
                <a:latin typeface="Arial"/>
                <a:cs typeface="Arial"/>
              </a:rPr>
              <a:t>método</a:t>
            </a:r>
            <a:r>
              <a:rPr sz="1400" spc="-5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forRoot():</a:t>
            </a:r>
            <a:endParaRPr sz="1400">
              <a:latin typeface="Arial"/>
              <a:cs typeface="Arial"/>
            </a:endParaRPr>
          </a:p>
          <a:p>
            <a:pPr marL="12700" marR="2367162">
              <a:lnSpc>
                <a:spcPct val="196400"/>
              </a:lnSpc>
            </a:pPr>
            <a:r>
              <a:rPr sz="1400" spc="-5" dirty="0">
                <a:latin typeface="Arial"/>
                <a:cs typeface="Arial"/>
              </a:rPr>
              <a:t>import {</a:t>
            </a:r>
            <a:r>
              <a:rPr sz="1400" b="1" spc="-5" dirty="0">
                <a:solidFill>
                  <a:srgbClr val="C00000"/>
                </a:solidFill>
                <a:latin typeface="Arial"/>
                <a:cs typeface="Arial"/>
              </a:rPr>
              <a:t>NgbModule</a:t>
            </a:r>
            <a:r>
              <a:rPr sz="1400" spc="-5" dirty="0">
                <a:latin typeface="Arial"/>
                <a:cs typeface="Arial"/>
              </a:rPr>
              <a:t>} from '@ng-bootstrap/ng-bootstrap';  @NgModule({ </a:t>
            </a:r>
            <a:r>
              <a:rPr sz="1400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  <a:p>
            <a:pPr marL="111120">
              <a:lnSpc>
                <a:spcPts val="1651"/>
              </a:lnSpc>
            </a:pPr>
            <a:r>
              <a:rPr sz="1400" spc="-5" dirty="0">
                <a:latin typeface="Arial"/>
                <a:cs typeface="Arial"/>
              </a:rPr>
              <a:t>imports: [</a:t>
            </a:r>
            <a:r>
              <a:rPr sz="1400" b="1" spc="-5" dirty="0">
                <a:solidFill>
                  <a:srgbClr val="C00000"/>
                </a:solidFill>
                <a:latin typeface="Arial"/>
                <a:cs typeface="Arial"/>
              </a:rPr>
              <a:t>NgbModule.forRoot()</a:t>
            </a:r>
            <a:r>
              <a:rPr sz="1400" spc="-5" dirty="0">
                <a:latin typeface="Arial"/>
                <a:cs typeface="Arial"/>
              </a:rPr>
              <a:t>,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...],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31"/>
              </a:spcBef>
            </a:pPr>
            <a:endParaRPr sz="1451">
              <a:latin typeface="Arial"/>
              <a:cs typeface="Arial"/>
            </a:endParaRPr>
          </a:p>
          <a:p>
            <a:pPr marL="12700" marR="5080" indent="48892">
              <a:lnSpc>
                <a:spcPts val="1651"/>
              </a:lnSpc>
            </a:pPr>
            <a:r>
              <a:rPr sz="1400" dirty="0">
                <a:latin typeface="Arial"/>
                <a:cs typeface="Arial"/>
              </a:rPr>
              <a:t>Y se </a:t>
            </a:r>
            <a:r>
              <a:rPr sz="1400" spc="-5" dirty="0">
                <a:latin typeface="Arial"/>
                <a:cs typeface="Arial"/>
              </a:rPr>
              <a:t>importa normalmente en otros </a:t>
            </a:r>
            <a:r>
              <a:rPr sz="1400" dirty="0">
                <a:latin typeface="Arial"/>
                <a:cs typeface="Arial"/>
              </a:rPr>
              <a:t>módulos </a:t>
            </a:r>
            <a:r>
              <a:rPr sz="1400" spc="-5" dirty="0">
                <a:latin typeface="Arial"/>
                <a:cs typeface="Arial"/>
              </a:rPr>
              <a:t>que tengan que utilizar los </a:t>
            </a:r>
            <a:r>
              <a:rPr sz="1400" dirty="0">
                <a:latin typeface="Arial"/>
                <a:cs typeface="Arial"/>
              </a:rPr>
              <a:t>componentes  </a:t>
            </a:r>
            <a:r>
              <a:rPr sz="1400" spc="-5" dirty="0">
                <a:latin typeface="Arial"/>
                <a:cs typeface="Arial"/>
              </a:rPr>
              <a:t>import {</a:t>
            </a:r>
            <a:r>
              <a:rPr sz="1400" b="1" spc="-5" dirty="0">
                <a:solidFill>
                  <a:srgbClr val="C00000"/>
                </a:solidFill>
                <a:latin typeface="Arial"/>
                <a:cs typeface="Arial"/>
              </a:rPr>
              <a:t>NgbModule</a:t>
            </a:r>
            <a:r>
              <a:rPr sz="1400" spc="-5" dirty="0">
                <a:latin typeface="Arial"/>
                <a:cs typeface="Arial"/>
              </a:rPr>
              <a:t>} from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'@ng-bootstrap/ng-bootstrap';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351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@NgModule({ </a:t>
            </a:r>
            <a:r>
              <a:rPr sz="1400" dirty="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  <a:p>
            <a:pPr marL="11112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imports: [</a:t>
            </a:r>
            <a:r>
              <a:rPr sz="1400" b="1" spc="-5" dirty="0">
                <a:solidFill>
                  <a:srgbClr val="C00000"/>
                </a:solidFill>
                <a:latin typeface="Arial"/>
                <a:cs typeface="Arial"/>
              </a:rPr>
              <a:t>NgbModule</a:t>
            </a:r>
            <a:r>
              <a:rPr sz="1400" spc="-5" dirty="0">
                <a:latin typeface="Arial"/>
                <a:cs typeface="Arial"/>
              </a:rPr>
              <a:t>,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...],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6"/>
            <a:ext cx="64730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– </a:t>
            </a:r>
            <a:r>
              <a:rPr lang="es-ES" sz="2800" spc="20" dirty="0">
                <a:solidFill>
                  <a:schemeClr val="tx1"/>
                </a:solidFill>
                <a:latin typeface="Calibri"/>
                <a:cs typeface="Calibri"/>
              </a:rPr>
              <a:t>Enrutamiento Dinámico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70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9" y="1547311"/>
            <a:ext cx="7044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100" dirty="0">
                <a:cs typeface="Calibri"/>
              </a:rPr>
              <a:t>En </a:t>
            </a:r>
            <a:r>
              <a:rPr lang="es-ES" spc="-25" dirty="0">
                <a:cs typeface="Calibri"/>
              </a:rPr>
              <a:t>el </a:t>
            </a:r>
            <a:r>
              <a:rPr lang="es-ES" spc="15" dirty="0">
                <a:cs typeface="Calibri"/>
              </a:rPr>
              <a:t>Módulo </a:t>
            </a:r>
            <a:r>
              <a:rPr lang="es-ES" spc="31" dirty="0" err="1">
                <a:cs typeface="Calibri"/>
              </a:rPr>
              <a:t>about</a:t>
            </a:r>
            <a:r>
              <a:rPr lang="es-ES" spc="31" dirty="0">
                <a:cs typeface="Calibri"/>
              </a:rPr>
              <a:t>, </a:t>
            </a:r>
            <a:r>
              <a:rPr lang="es-ES" spc="95" dirty="0">
                <a:cs typeface="Calibri"/>
              </a:rPr>
              <a:t>se </a:t>
            </a:r>
            <a:r>
              <a:rPr lang="es-ES" spc="51" dirty="0">
                <a:cs typeface="Calibri"/>
              </a:rPr>
              <a:t>añade </a:t>
            </a:r>
            <a:r>
              <a:rPr lang="es-ES" spc="15" dirty="0">
                <a:cs typeface="Calibri"/>
              </a:rPr>
              <a:t>un </a:t>
            </a:r>
            <a:r>
              <a:rPr lang="es-ES" spc="40" dirty="0">
                <a:cs typeface="Calibri"/>
              </a:rPr>
              <a:t>componente</a:t>
            </a:r>
            <a:r>
              <a:rPr lang="es-ES" spc="425" dirty="0">
                <a:cs typeface="Calibri"/>
              </a:rPr>
              <a:t> </a:t>
            </a:r>
            <a:r>
              <a:rPr lang="es-ES" spc="-15" dirty="0" err="1">
                <a:cs typeface="Calibri"/>
              </a:rPr>
              <a:t>info</a:t>
            </a:r>
            <a:r>
              <a:rPr lang="es-ES" spc="-15" dirty="0">
                <a:cs typeface="Calibri"/>
              </a:rPr>
              <a:t>,</a:t>
            </a:r>
            <a:endParaRPr lang="es-ES" dirty="0">
              <a:cs typeface="Calibri"/>
            </a:endParaRPr>
          </a:p>
          <a:p>
            <a:pPr marL="469876">
              <a:spcBef>
                <a:spcPts val="15"/>
              </a:spcBef>
            </a:pPr>
            <a:r>
              <a:rPr lang="es-ES" spc="45" dirty="0">
                <a:cs typeface="Calibri"/>
              </a:rPr>
              <a:t>que </a:t>
            </a:r>
            <a:r>
              <a:rPr lang="es-ES" spc="-20" dirty="0">
                <a:cs typeface="Calibri"/>
              </a:rPr>
              <a:t>utiliza </a:t>
            </a:r>
            <a:r>
              <a:rPr lang="es-ES" spc="71" dirty="0">
                <a:cs typeface="Calibri"/>
              </a:rPr>
              <a:t>a </a:t>
            </a:r>
            <a:r>
              <a:rPr lang="es-ES" spc="85" dirty="0">
                <a:cs typeface="Calibri"/>
              </a:rPr>
              <a:t>su </a:t>
            </a:r>
            <a:r>
              <a:rPr lang="es-ES" spc="55" dirty="0">
                <a:cs typeface="Calibri"/>
              </a:rPr>
              <a:t>vez </a:t>
            </a:r>
            <a:r>
              <a:rPr lang="es-ES" spc="-25" dirty="0">
                <a:cs typeface="Calibri"/>
              </a:rPr>
              <a:t>el </a:t>
            </a:r>
            <a:r>
              <a:rPr lang="es-ES" spc="40" dirty="0">
                <a:cs typeface="Calibri"/>
              </a:rPr>
              <a:t>componente </a:t>
            </a:r>
            <a:r>
              <a:rPr lang="es-ES" spc="25" dirty="0">
                <a:cs typeface="Calibri"/>
              </a:rPr>
              <a:t>"acordeón" </a:t>
            </a:r>
            <a:r>
              <a:rPr lang="es-ES" spc="60" dirty="0">
                <a:cs typeface="Calibri"/>
              </a:rPr>
              <a:t>de</a:t>
            </a:r>
            <a:r>
              <a:rPr lang="es-ES" spc="525" dirty="0">
                <a:cs typeface="Calibri"/>
              </a:rPr>
              <a:t> </a:t>
            </a:r>
            <a:r>
              <a:rPr lang="es-ES" spc="45" dirty="0" err="1">
                <a:cs typeface="Calibri"/>
              </a:rPr>
              <a:t>ng-bootstrap</a:t>
            </a:r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9060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64730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DEMO – Gestión de Roles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88170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D5759B-9D13-9C4E-9A1D-C79BD3D1120B}"/>
              </a:ext>
            </a:extLst>
          </p:cNvPr>
          <p:cNvSpPr/>
          <p:nvPr/>
        </p:nvSpPr>
        <p:spPr>
          <a:xfrm>
            <a:off x="575469" y="1547309"/>
            <a:ext cx="7044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r>
              <a:rPr lang="es-ES" dirty="0">
                <a:latin typeface="MS PGothic"/>
                <a:cs typeface="MS PGothic"/>
              </a:rPr>
              <a:t>★	</a:t>
            </a:r>
            <a:r>
              <a:rPr lang="es-ES" spc="100" dirty="0">
                <a:cs typeface="Calibri"/>
              </a:rPr>
              <a:t>Revisión de un proyecto con gestión de Roles.</a:t>
            </a:r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581347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8170" y="1428750"/>
            <a:ext cx="8174831" cy="33598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9243" algn="l"/>
              </a:tabLst>
            </a:pPr>
            <a:endParaRPr lang="es-ES" sz="2000" dirty="0"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6A803-5F51-0D4C-88AB-5B62095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F701268-866F-4E4F-99C8-900B6F56C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885951"/>
            <a:ext cx="5464935" cy="24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82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14820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Angular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6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88275" y="921121"/>
            <a:ext cx="7749540" cy="31931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25" dirty="0">
                <a:solidFill>
                  <a:srgbClr val="990000"/>
                </a:solidFill>
                <a:latin typeface="Arial"/>
                <a:cs typeface="Arial"/>
              </a:rPr>
              <a:t>webpack </a:t>
            </a:r>
            <a:r>
              <a:rPr sz="2000" b="1" dirty="0">
                <a:solidFill>
                  <a:srgbClr val="990000"/>
                </a:solidFill>
                <a:latin typeface="Arial"/>
                <a:cs typeface="Arial"/>
              </a:rPr>
              <a:t>4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mejora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rendimiento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compilación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</a:t>
            </a:r>
            <a:r>
              <a:rPr sz="2000" spc="38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despliegue</a:t>
            </a:r>
            <a:endParaRPr sz="2000">
              <a:latin typeface="Calibri"/>
              <a:cs typeface="Calibri"/>
            </a:endParaRPr>
          </a:p>
          <a:p>
            <a:pPr marL="494641" marR="1008964" indent="-482576">
              <a:spcBef>
                <a:spcPts val="1425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11" dirty="0">
                <a:solidFill>
                  <a:srgbClr val="990000"/>
                </a:solidFill>
                <a:latin typeface="Arial"/>
                <a:cs typeface="Arial"/>
              </a:rPr>
              <a:t>bazel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herramienta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interna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Google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120" dirty="0">
                <a:solidFill>
                  <a:srgbClr val="4A4A4A"/>
                </a:solidFill>
                <a:latin typeface="Calibri"/>
                <a:cs typeface="Calibri"/>
              </a:rPr>
              <a:t>sus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ciclos de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compilación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</a:t>
            </a: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distribución</a:t>
            </a:r>
            <a:endParaRPr sz="2000">
              <a:latin typeface="Calibri"/>
              <a:cs typeface="Calibri"/>
            </a:endParaRPr>
          </a:p>
          <a:p>
            <a:pPr marL="12700">
              <a:spcBef>
                <a:spcPts val="1425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25" dirty="0">
                <a:solidFill>
                  <a:srgbClr val="990000"/>
                </a:solidFill>
                <a:latin typeface="Arial"/>
                <a:cs typeface="Arial"/>
              </a:rPr>
              <a:t>rxjs </a:t>
            </a:r>
            <a:r>
              <a:rPr sz="2000" b="1" dirty="0">
                <a:solidFill>
                  <a:srgbClr val="990000"/>
                </a:solidFill>
                <a:latin typeface="Arial"/>
                <a:cs typeface="Arial"/>
              </a:rPr>
              <a:t>6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mejor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tree-shaking</a:t>
            </a:r>
            <a:endParaRPr sz="2000">
              <a:latin typeface="Calibri"/>
              <a:cs typeface="Calibri"/>
            </a:endParaRPr>
          </a:p>
          <a:p>
            <a:pPr marL="494641" marR="1039443" indent="-482576">
              <a:spcBef>
                <a:spcPts val="1425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71" dirty="0">
                <a:solidFill>
                  <a:srgbClr val="990000"/>
                </a:solidFill>
                <a:latin typeface="Arial"/>
                <a:cs typeface="Arial"/>
              </a:rPr>
              <a:t>ivy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motor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renderización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mucho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mejor  rendimiento</a:t>
            </a:r>
            <a:endParaRPr sz="2000">
              <a:latin typeface="Calibri"/>
              <a:cs typeface="Calibri"/>
            </a:endParaRPr>
          </a:p>
          <a:p>
            <a:pPr marL="494641" marR="5080" indent="-482576">
              <a:spcBef>
                <a:spcPts val="1425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dirty="0">
                <a:solidFill>
                  <a:srgbClr val="990000"/>
                </a:solidFill>
                <a:latin typeface="Arial"/>
                <a:cs typeface="Arial"/>
              </a:rPr>
              <a:t>elements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-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versión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preliminar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Web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Components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distribuibles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margen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10375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Angular </a:t>
            </a:r>
            <a:r>
              <a:rPr sz="2700" spc="-25" dirty="0">
                <a:solidFill>
                  <a:srgbClr val="4A4A4A"/>
                </a:solidFill>
              </a:rPr>
              <a:t>CLI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6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02549" y="810598"/>
            <a:ext cx="7609840" cy="33983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641" marR="284466" indent="-482576">
              <a:spcBef>
                <a:spcPts val="100"/>
              </a:spcBef>
              <a:tabLst>
                <a:tab pos="494641" algn="l"/>
                <a:tab pos="2130319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15" dirty="0">
                <a:solidFill>
                  <a:srgbClr val="990000"/>
                </a:solidFill>
                <a:latin typeface="Arial"/>
                <a:cs typeface="Arial"/>
              </a:rPr>
              <a:t>angular.json	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nuevo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fichero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configuración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estructura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algo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diferente</a:t>
            </a:r>
            <a:endParaRPr sz="2000">
              <a:latin typeface="Calibri"/>
              <a:cs typeface="Calibri"/>
            </a:endParaRPr>
          </a:p>
          <a:p>
            <a:pPr marL="494641" marR="375267" indent="-482576">
              <a:spcBef>
                <a:spcPts val="12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11" dirty="0">
                <a:solidFill>
                  <a:srgbClr val="990000"/>
                </a:solidFill>
                <a:latin typeface="Arial"/>
                <a:cs typeface="Arial"/>
              </a:rPr>
              <a:t>schernrnatics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API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abierto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generar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esquemas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válidos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ng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generate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(e.g.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ngrx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ya los</a:t>
            </a:r>
            <a:r>
              <a:rPr sz="2000" spc="4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usa)</a:t>
            </a:r>
            <a:endParaRPr sz="2000">
              <a:latin typeface="Calibri"/>
              <a:cs typeface="Calibri"/>
            </a:endParaRPr>
          </a:p>
          <a:p>
            <a:pPr marL="494641" marR="957532" indent="-482576">
              <a:spcBef>
                <a:spcPts val="12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25" dirty="0">
                <a:solidFill>
                  <a:srgbClr val="990000"/>
                </a:solidFill>
                <a:latin typeface="Arial"/>
                <a:cs typeface="Arial"/>
              </a:rPr>
              <a:t>ng </a:t>
            </a:r>
            <a:r>
              <a:rPr sz="2000" b="1" spc="5" dirty="0">
                <a:solidFill>
                  <a:srgbClr val="990000"/>
                </a:solidFill>
                <a:latin typeface="Arial"/>
                <a:cs typeface="Arial"/>
              </a:rPr>
              <a:t>add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agrega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funcionalidad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aplicación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creada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previamente</a:t>
            </a:r>
            <a:endParaRPr sz="2000">
              <a:latin typeface="Calibri"/>
              <a:cs typeface="Calibri"/>
            </a:endParaRPr>
          </a:p>
          <a:p>
            <a:pPr marL="494641" marR="5080" indent="-482576">
              <a:spcBef>
                <a:spcPts val="12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-25" dirty="0">
                <a:solidFill>
                  <a:srgbClr val="990000"/>
                </a:solidFill>
                <a:latin typeface="Arial"/>
                <a:cs typeface="Arial"/>
              </a:rPr>
              <a:t>ng </a:t>
            </a:r>
            <a:r>
              <a:rPr sz="2000" b="1" spc="5" dirty="0">
                <a:solidFill>
                  <a:srgbClr val="990000"/>
                </a:solidFill>
                <a:latin typeface="Arial"/>
                <a:cs typeface="Arial"/>
              </a:rPr>
              <a:t>update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capaz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actualizar,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menos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1.7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165" dirty="0">
                <a:solidFill>
                  <a:srgbClr val="4A4A4A"/>
                </a:solidFill>
                <a:latin typeface="Calibri"/>
                <a:cs typeface="Calibri"/>
              </a:rPr>
              <a:t>CLI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(Angular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5)</a:t>
            </a:r>
            <a:endParaRPr sz="2000">
              <a:latin typeface="Calibri"/>
              <a:cs typeface="Calibri"/>
            </a:endParaRPr>
          </a:p>
          <a:p>
            <a:pPr marL="12700">
              <a:spcBef>
                <a:spcPts val="1200"/>
              </a:spcBef>
              <a:tabLst>
                <a:tab pos="494641" algn="l"/>
              </a:tabLst>
            </a:pPr>
            <a:r>
              <a:rPr sz="2000" dirty="0">
                <a:solidFill>
                  <a:srgbClr val="4A4A4A"/>
                </a:solidFill>
                <a:latin typeface="MS PGothic"/>
                <a:cs typeface="MS PGothic"/>
              </a:rPr>
              <a:t>★	</a:t>
            </a:r>
            <a:r>
              <a:rPr sz="2000" b="1" spc="11" dirty="0">
                <a:solidFill>
                  <a:srgbClr val="990000"/>
                </a:solidFill>
                <a:latin typeface="Arial"/>
                <a:cs typeface="Arial"/>
              </a:rPr>
              <a:t>service-worker 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mejoras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generación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</a:t>
            </a:r>
            <a:r>
              <a:rPr sz="2000" spc="1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funcionamiento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5012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dirty="0">
                <a:solidFill>
                  <a:srgbClr val="4A4A4A"/>
                </a:solidFill>
              </a:rPr>
              <a:t>Entorno </a:t>
            </a:r>
            <a:r>
              <a:rPr lang="es-ES" sz="2700" spc="20" dirty="0">
                <a:solidFill>
                  <a:srgbClr val="4A4A4A"/>
                </a:solidFill>
              </a:rPr>
              <a:t>de</a:t>
            </a:r>
            <a:r>
              <a:rPr lang="es-ES" sz="2700" spc="-95" dirty="0">
                <a:solidFill>
                  <a:srgbClr val="4A4A4A"/>
                </a:solidFill>
              </a:rPr>
              <a:t> </a:t>
            </a:r>
            <a:r>
              <a:rPr lang="es-ES" sz="2700" spc="15" dirty="0">
                <a:solidFill>
                  <a:srgbClr val="4A4A4A"/>
                </a:solidFill>
              </a:rPr>
              <a:t>trabajo</a:t>
            </a:r>
            <a:endParaRPr sz="2700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B23735E6-3228-9442-8661-E85861FBAAF6}"/>
              </a:ext>
            </a:extLst>
          </p:cNvPr>
          <p:cNvSpPr/>
          <p:nvPr/>
        </p:nvSpPr>
        <p:spPr>
          <a:xfrm>
            <a:off x="762002" y="1224467"/>
            <a:ext cx="6422375" cy="39126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543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850F05FE-43FC-5E40-BA05-E965893DE5D4}"/>
              </a:ext>
            </a:extLst>
          </p:cNvPr>
          <p:cNvSpPr txBox="1">
            <a:spLocks/>
          </p:cNvSpPr>
          <p:nvPr/>
        </p:nvSpPr>
        <p:spPr>
          <a:xfrm>
            <a:off x="3429002" y="1352550"/>
            <a:ext cx="298665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rgbClr val="4A4A4A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8902">
              <a:spcBef>
                <a:spcPts val="100"/>
              </a:spcBef>
            </a:pPr>
            <a:r>
              <a:rPr lang="es-ES" b="1" kern="0" spc="-25" dirty="0"/>
              <a:t>Angular</a:t>
            </a:r>
            <a:r>
              <a:rPr lang="es-ES" kern="0" spc="-100" dirty="0"/>
              <a:t> </a:t>
            </a:r>
            <a:endParaRPr lang="es-ES" kern="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30DAE7A-3D3A-4E42-8706-EE72D8FA63A3}"/>
              </a:ext>
            </a:extLst>
          </p:cNvPr>
          <p:cNvSpPr txBox="1"/>
          <p:nvPr/>
        </p:nvSpPr>
        <p:spPr>
          <a:xfrm>
            <a:off x="1676400" y="2495550"/>
            <a:ext cx="6248400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2731" indent="-440669">
              <a:spcBef>
                <a:spcPts val="100"/>
              </a:spcBef>
              <a:buAutoNum type="arabicPeriod"/>
              <a:tabLst>
                <a:tab pos="452731" algn="l"/>
                <a:tab pos="453367" algn="l"/>
              </a:tabLst>
            </a:pPr>
            <a:r>
              <a:rPr sz="2800" spc="25" dirty="0">
                <a:solidFill>
                  <a:srgbClr val="4A4A4A"/>
                </a:solidFill>
                <a:latin typeface="Calibri"/>
                <a:cs typeface="Calibri"/>
              </a:rPr>
              <a:t>Introducción </a:t>
            </a:r>
            <a:r>
              <a:rPr sz="28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800" spc="31" dirty="0">
                <a:solidFill>
                  <a:srgbClr val="4A4A4A"/>
                </a:solidFill>
                <a:latin typeface="Calibri"/>
                <a:cs typeface="Calibri"/>
              </a:rPr>
              <a:t>Angular.</a:t>
            </a:r>
            <a:r>
              <a:rPr sz="2800" spc="1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800" spc="60" dirty="0">
                <a:solidFill>
                  <a:srgbClr val="4A4A4A"/>
                </a:solidFill>
                <a:latin typeface="Calibri"/>
                <a:cs typeface="Calibri"/>
              </a:rPr>
              <a:t>Tecnologías</a:t>
            </a:r>
            <a:endParaRPr sz="2800" dirty="0">
              <a:latin typeface="Calibri"/>
              <a:cs typeface="Calibri"/>
            </a:endParaRPr>
          </a:p>
          <a:p>
            <a:pPr marL="452731" indent="-440669">
              <a:buAutoNum type="arabicPeriod"/>
              <a:tabLst>
                <a:tab pos="452731" algn="l"/>
                <a:tab pos="453367" algn="l"/>
              </a:tabLst>
            </a:pPr>
            <a:r>
              <a:rPr sz="2800" spc="11" dirty="0">
                <a:solidFill>
                  <a:srgbClr val="4A4A4A"/>
                </a:solidFill>
                <a:latin typeface="Calibri"/>
                <a:cs typeface="Calibri"/>
              </a:rPr>
              <a:t>Arquitectura </a:t>
            </a:r>
            <a:r>
              <a:rPr sz="28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8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800" spc="220" dirty="0">
                <a:solidFill>
                  <a:srgbClr val="4A4A4A"/>
                </a:solidFill>
                <a:latin typeface="Calibri"/>
                <a:cs typeface="Calibri"/>
              </a:rPr>
              <a:t>SPA </a:t>
            </a:r>
            <a:r>
              <a:rPr sz="2800" spc="31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z="2800" spc="1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800" spc="25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endParaRPr sz="2800" dirty="0">
              <a:latin typeface="Calibri"/>
              <a:cs typeface="Calibri"/>
            </a:endParaRPr>
          </a:p>
          <a:p>
            <a:pPr marL="452731" indent="-440669">
              <a:buAutoNum type="arabicPeriod"/>
              <a:tabLst>
                <a:tab pos="452731" algn="l"/>
                <a:tab pos="453367" algn="l"/>
              </a:tabLst>
            </a:pPr>
            <a:r>
              <a:rPr sz="2800" spc="71" dirty="0">
                <a:solidFill>
                  <a:srgbClr val="4A4A4A"/>
                </a:solidFill>
                <a:latin typeface="Calibri"/>
                <a:cs typeface="Calibri"/>
              </a:rPr>
              <a:t>Componentes</a:t>
            </a:r>
            <a:endParaRPr sz="2800" dirty="0">
              <a:latin typeface="Calibri"/>
              <a:cs typeface="Calibri"/>
            </a:endParaRPr>
          </a:p>
          <a:p>
            <a:pPr marL="452731" indent="-440669">
              <a:buAutoNum type="arabicPeriod"/>
              <a:tabLst>
                <a:tab pos="452731" algn="l"/>
                <a:tab pos="453367" algn="l"/>
              </a:tabLst>
            </a:pPr>
            <a:r>
              <a:rPr sz="2800" spc="20" dirty="0">
                <a:solidFill>
                  <a:srgbClr val="4A4A4A"/>
                </a:solidFill>
                <a:latin typeface="Calibri"/>
                <a:cs typeface="Calibri"/>
              </a:rPr>
              <a:t>Integración </a:t>
            </a:r>
            <a:r>
              <a:rPr sz="28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8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800" spc="55" dirty="0">
                <a:solidFill>
                  <a:srgbClr val="4A4A4A"/>
                </a:solidFill>
                <a:latin typeface="Calibri"/>
                <a:cs typeface="Calibri"/>
              </a:rPr>
              <a:t>componentes:</a:t>
            </a:r>
            <a:r>
              <a:rPr sz="2800" spc="2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800" spc="40" dirty="0">
                <a:solidFill>
                  <a:srgbClr val="4A4A4A"/>
                </a:solidFill>
                <a:latin typeface="Calibri"/>
                <a:cs typeface="Calibri"/>
              </a:rPr>
              <a:t>servicios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7872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dirty="0">
                <a:solidFill>
                  <a:srgbClr val="4A4A4A"/>
                </a:solidFill>
              </a:rPr>
              <a:t>Entorno: </a:t>
            </a:r>
            <a:r>
              <a:rPr lang="es-ES" sz="2700" spc="20" dirty="0" err="1">
                <a:solidFill>
                  <a:srgbClr val="4A4A4A"/>
                </a:solidFill>
              </a:rPr>
              <a:t>Node</a:t>
            </a:r>
            <a:r>
              <a:rPr lang="es-ES" sz="2700" spc="20" dirty="0">
                <a:solidFill>
                  <a:srgbClr val="4A4A4A"/>
                </a:solidFill>
              </a:rPr>
              <a:t> </a:t>
            </a:r>
            <a:r>
              <a:rPr lang="es-ES" sz="2700" spc="-5" dirty="0">
                <a:solidFill>
                  <a:srgbClr val="4A4A4A"/>
                </a:solidFill>
              </a:rPr>
              <a:t>JS </a:t>
            </a:r>
            <a:r>
              <a:rPr lang="es-ES" sz="2700" spc="145" dirty="0">
                <a:solidFill>
                  <a:srgbClr val="4A4A4A"/>
                </a:solidFill>
              </a:rPr>
              <a:t>/</a:t>
            </a:r>
            <a:r>
              <a:rPr lang="es-ES" sz="2700" spc="-115" dirty="0">
                <a:solidFill>
                  <a:srgbClr val="4A4A4A"/>
                </a:solidFill>
              </a:rPr>
              <a:t> </a:t>
            </a:r>
            <a:r>
              <a:rPr lang="es-ES" sz="2700" spc="45" dirty="0" err="1">
                <a:solidFill>
                  <a:srgbClr val="4A4A4A"/>
                </a:solidFill>
              </a:rPr>
              <a:t>npm</a:t>
            </a:r>
            <a:endParaRPr sz="2700" dirty="0"/>
          </a:p>
        </p:txBody>
      </p:sp>
      <p:grpSp>
        <p:nvGrpSpPr>
          <p:cNvPr id="5" name="object 9">
            <a:extLst>
              <a:ext uri="{FF2B5EF4-FFF2-40B4-BE49-F238E27FC236}">
                <a16:creationId xmlns:a16="http://schemas.microsoft.com/office/drawing/2014/main" id="{8BE345CA-6C72-1340-9635-FE0F219E9E3A}"/>
              </a:ext>
            </a:extLst>
          </p:cNvPr>
          <p:cNvGrpSpPr/>
          <p:nvPr/>
        </p:nvGrpSpPr>
        <p:grpSpPr>
          <a:xfrm>
            <a:off x="381000" y="1581150"/>
            <a:ext cx="8509000" cy="3779520"/>
            <a:chOff x="400175" y="793350"/>
            <a:chExt cx="8509000" cy="3779520"/>
          </a:xfrm>
        </p:grpSpPr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B6F2750F-75FC-E242-B524-1E70536CA0F5}"/>
                </a:ext>
              </a:extLst>
            </p:cNvPr>
            <p:cNvSpPr/>
            <p:nvPr/>
          </p:nvSpPr>
          <p:spPr>
            <a:xfrm>
              <a:off x="400175" y="793350"/>
              <a:ext cx="4694649" cy="29424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4B5ED930-9F09-DA48-919B-2762FC717FBD}"/>
                </a:ext>
              </a:extLst>
            </p:cNvPr>
            <p:cNvSpPr/>
            <p:nvPr/>
          </p:nvSpPr>
          <p:spPr>
            <a:xfrm>
              <a:off x="4587300" y="2100600"/>
              <a:ext cx="4321876" cy="24717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59975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7872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dirty="0">
                <a:solidFill>
                  <a:srgbClr val="4A4A4A"/>
                </a:solidFill>
              </a:rPr>
              <a:t>Entorno: </a:t>
            </a:r>
            <a:r>
              <a:rPr lang="es-ES" sz="2700" spc="20" dirty="0" err="1">
                <a:solidFill>
                  <a:srgbClr val="4A4A4A"/>
                </a:solidFill>
              </a:rPr>
              <a:t>Node</a:t>
            </a:r>
            <a:r>
              <a:rPr lang="es-ES" sz="2700" spc="20" dirty="0">
                <a:solidFill>
                  <a:srgbClr val="4A4A4A"/>
                </a:solidFill>
              </a:rPr>
              <a:t> </a:t>
            </a:r>
            <a:r>
              <a:rPr lang="es-ES" sz="2700" spc="-5" dirty="0">
                <a:solidFill>
                  <a:srgbClr val="4A4A4A"/>
                </a:solidFill>
              </a:rPr>
              <a:t>JS </a:t>
            </a:r>
            <a:r>
              <a:rPr lang="es-ES" sz="2700" spc="145" dirty="0">
                <a:solidFill>
                  <a:srgbClr val="4A4A4A"/>
                </a:solidFill>
              </a:rPr>
              <a:t>/</a:t>
            </a:r>
            <a:r>
              <a:rPr lang="es-ES" sz="2700" spc="-115" dirty="0">
                <a:solidFill>
                  <a:srgbClr val="4A4A4A"/>
                </a:solidFill>
              </a:rPr>
              <a:t> </a:t>
            </a:r>
            <a:r>
              <a:rPr lang="es-ES" sz="2700" spc="45" dirty="0" err="1">
                <a:solidFill>
                  <a:srgbClr val="4A4A4A"/>
                </a:solidFill>
              </a:rPr>
              <a:t>npm</a:t>
            </a:r>
            <a:endParaRPr sz="2700" dirty="0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F3D55144-6EA2-E24F-AD56-0364E4D5ED82}"/>
              </a:ext>
            </a:extLst>
          </p:cNvPr>
          <p:cNvSpPr/>
          <p:nvPr/>
        </p:nvSpPr>
        <p:spPr>
          <a:xfrm>
            <a:off x="613570" y="1047750"/>
            <a:ext cx="7920831" cy="396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6222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166687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Angular-cli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4161776" y="1276350"/>
            <a:ext cx="4084955" cy="11541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27">
              <a:lnSpc>
                <a:spcPts val="1664"/>
              </a:lnSpc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Angular </a:t>
            </a:r>
            <a:r>
              <a:rPr sz="1400" i="1" dirty="0">
                <a:latin typeface="Arial"/>
                <a:cs typeface="Arial"/>
              </a:rPr>
              <a:t>command </a:t>
            </a:r>
            <a:r>
              <a:rPr sz="1400" i="1" spc="-5" dirty="0">
                <a:latin typeface="Arial"/>
                <a:cs typeface="Arial"/>
              </a:rPr>
              <a:t>line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interface</a:t>
            </a:r>
            <a:endParaRPr sz="1400">
              <a:latin typeface="Arial"/>
              <a:cs typeface="Arial"/>
            </a:endParaRPr>
          </a:p>
          <a:p>
            <a:pPr marL="74927">
              <a:lnSpc>
                <a:spcPts val="1664"/>
              </a:lnSpc>
            </a:pPr>
            <a:r>
              <a:rPr sz="1400" b="1" spc="-5" dirty="0">
                <a:latin typeface="Arial"/>
                <a:cs typeface="Arial"/>
              </a:rPr>
              <a:t>Herramienta oficial </a:t>
            </a:r>
            <a:r>
              <a:rPr sz="1400" spc="-5" dirty="0">
                <a:latin typeface="Arial"/>
                <a:cs typeface="Arial"/>
              </a:rPr>
              <a:t>de gestión de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proyectos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51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Ofrece </a:t>
            </a:r>
            <a:r>
              <a:rPr sz="1400" dirty="0">
                <a:latin typeface="Arial"/>
                <a:cs typeface="Arial"/>
              </a:rPr>
              <a:t>comandos </a:t>
            </a:r>
            <a:r>
              <a:rPr sz="1400" spc="-5" dirty="0">
                <a:latin typeface="Arial"/>
                <a:cs typeface="Arial"/>
              </a:rPr>
              <a:t>para todo el </a:t>
            </a:r>
            <a:r>
              <a:rPr sz="1400" b="1" spc="-5" dirty="0">
                <a:latin typeface="Arial"/>
                <a:cs typeface="Arial"/>
              </a:rPr>
              <a:t>ciclo de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desarrollo</a:t>
            </a:r>
            <a:r>
              <a:rPr sz="1400" spc="-5" dirty="0"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7951" y="1355796"/>
            <a:ext cx="3203575" cy="2216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06058" y="2334186"/>
            <a:ext cx="4289425" cy="2286268"/>
          </a:xfrm>
          <a:prstGeom prst="rect">
            <a:avLst/>
          </a:prstGeom>
        </p:spPr>
        <p:txBody>
          <a:bodyPr vert="horz" wrap="square" lIns="0" tIns="46991" rIns="0" bIns="0" rtlCol="0">
            <a:spAutoFit/>
          </a:bodyPr>
          <a:lstStyle/>
          <a:p>
            <a:pPr marL="325104" indent="-313039">
              <a:spcBef>
                <a:spcPts val="371"/>
              </a:spcBef>
              <a:buSzPct val="78571"/>
              <a:buChar char="●"/>
              <a:tabLst>
                <a:tab pos="325104" algn="l"/>
                <a:tab pos="325739" algn="l"/>
              </a:tabLst>
            </a:pPr>
            <a:r>
              <a:rPr sz="1400" spc="-5" dirty="0">
                <a:latin typeface="Arial"/>
                <a:cs typeface="Arial"/>
              </a:rPr>
              <a:t>Generación (</a:t>
            </a:r>
            <a:r>
              <a:rPr sz="1400" i="1" spc="-5" dirty="0">
                <a:latin typeface="Arial"/>
                <a:cs typeface="Arial"/>
              </a:rPr>
              <a:t>bootstrapping</a:t>
            </a:r>
            <a:r>
              <a:rPr sz="1400" spc="-5" dirty="0">
                <a:latin typeface="Arial"/>
                <a:cs typeface="Arial"/>
              </a:rPr>
              <a:t>) del proyecto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inicial</a:t>
            </a:r>
            <a:endParaRPr sz="1400">
              <a:latin typeface="Arial"/>
              <a:cs typeface="Arial"/>
            </a:endParaRPr>
          </a:p>
          <a:p>
            <a:pPr marL="325104" indent="-313039">
              <a:spcBef>
                <a:spcPts val="271"/>
              </a:spcBef>
              <a:buSzPct val="78571"/>
              <a:buChar char="●"/>
              <a:tabLst>
                <a:tab pos="325104" algn="l"/>
                <a:tab pos="325739" algn="l"/>
              </a:tabLst>
            </a:pPr>
            <a:r>
              <a:rPr sz="1400" spc="-5" dirty="0">
                <a:latin typeface="Arial"/>
                <a:cs typeface="Arial"/>
              </a:rPr>
              <a:t>Herramientas de generación de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código</a:t>
            </a:r>
            <a:endParaRPr sz="1400">
              <a:latin typeface="Arial"/>
              <a:cs typeface="Arial"/>
            </a:endParaRPr>
          </a:p>
          <a:p>
            <a:pPr marL="325104" indent="-313039">
              <a:spcBef>
                <a:spcPts val="271"/>
              </a:spcBef>
              <a:buSzPct val="78571"/>
              <a:buChar char="●"/>
              <a:tabLst>
                <a:tab pos="325104" algn="l"/>
                <a:tab pos="325739" algn="l"/>
              </a:tabLst>
            </a:pPr>
            <a:r>
              <a:rPr sz="1400" dirty="0">
                <a:latin typeface="Arial"/>
                <a:cs typeface="Arial"/>
              </a:rPr>
              <a:t>Modo </a:t>
            </a:r>
            <a:r>
              <a:rPr sz="1400" spc="-5" dirty="0">
                <a:latin typeface="Arial"/>
                <a:cs typeface="Arial"/>
              </a:rPr>
              <a:t>desarrollo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</a:t>
            </a:r>
            <a:endParaRPr sz="1400">
              <a:latin typeface="Arial"/>
              <a:cs typeface="Arial"/>
            </a:endParaRPr>
          </a:p>
          <a:p>
            <a:pPr marL="782280" lvl="1" indent="-313039">
              <a:spcBef>
                <a:spcPts val="271"/>
              </a:spcBef>
              <a:buSzPct val="78571"/>
              <a:buChar char="○"/>
              <a:tabLst>
                <a:tab pos="782280" algn="l"/>
                <a:tab pos="782915" algn="l"/>
              </a:tabLst>
            </a:pPr>
            <a:r>
              <a:rPr sz="1400" dirty="0">
                <a:latin typeface="Arial"/>
                <a:cs typeface="Arial"/>
              </a:rPr>
              <a:t>compilado </a:t>
            </a:r>
            <a:r>
              <a:rPr sz="1400" spc="-5" dirty="0">
                <a:latin typeface="Arial"/>
                <a:cs typeface="Arial"/>
              </a:rPr>
              <a:t>automático de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TypeScript</a:t>
            </a:r>
            <a:endParaRPr sz="1400">
              <a:latin typeface="Arial"/>
              <a:cs typeface="Arial"/>
            </a:endParaRPr>
          </a:p>
          <a:p>
            <a:pPr marL="782280" lvl="1" indent="-313039">
              <a:spcBef>
                <a:spcPts val="271"/>
              </a:spcBef>
              <a:buSzPct val="78571"/>
              <a:buChar char="○"/>
              <a:tabLst>
                <a:tab pos="782280" algn="l"/>
                <a:tab pos="782915" algn="l"/>
              </a:tabLst>
            </a:pPr>
            <a:r>
              <a:rPr sz="1400" spc="-5" dirty="0">
                <a:latin typeface="Arial"/>
                <a:cs typeface="Arial"/>
              </a:rPr>
              <a:t>arranque de un </a:t>
            </a:r>
            <a:r>
              <a:rPr sz="1400" dirty="0">
                <a:latin typeface="Arial"/>
                <a:cs typeface="Arial"/>
              </a:rPr>
              <a:t>servidor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Web</a:t>
            </a:r>
            <a:endParaRPr sz="1400">
              <a:latin typeface="Arial"/>
              <a:cs typeface="Arial"/>
            </a:endParaRPr>
          </a:p>
          <a:p>
            <a:pPr marL="831810" marR="1157547" lvl="1" indent="-362567">
              <a:lnSpc>
                <a:spcPct val="116100"/>
              </a:lnSpc>
              <a:buSzPct val="78571"/>
              <a:buChar char="○"/>
              <a:tabLst>
                <a:tab pos="782280" algn="l"/>
                <a:tab pos="782915" algn="l"/>
              </a:tabLst>
            </a:pP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actualización del navegador  (</a:t>
            </a:r>
            <a:r>
              <a:rPr sz="1400" i="1" spc="-5" dirty="0">
                <a:latin typeface="Arial"/>
                <a:cs typeface="Arial"/>
              </a:rPr>
              <a:t>Live</a:t>
            </a:r>
            <a:r>
              <a:rPr sz="1400" i="1" spc="-11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Reloading</a:t>
            </a:r>
            <a:r>
              <a:rPr sz="1400" spc="-5" dirty="0">
                <a:latin typeface="Arial"/>
                <a:cs typeface="Arial"/>
              </a:rPr>
              <a:t>.)</a:t>
            </a:r>
            <a:endParaRPr sz="1400">
              <a:latin typeface="Arial"/>
              <a:cs typeface="Arial"/>
            </a:endParaRPr>
          </a:p>
          <a:p>
            <a:pPr marL="325104" indent="-313039">
              <a:spcBef>
                <a:spcPts val="271"/>
              </a:spcBef>
              <a:buSzPct val="78571"/>
              <a:buFont typeface="Arial"/>
              <a:buChar char="●"/>
              <a:tabLst>
                <a:tab pos="325104" algn="l"/>
                <a:tab pos="325739" algn="l"/>
              </a:tabLst>
            </a:pPr>
            <a:r>
              <a:rPr sz="1400" i="1" spc="-5" dirty="0">
                <a:latin typeface="Arial"/>
                <a:cs typeface="Arial"/>
              </a:rPr>
              <a:t>Testing</a:t>
            </a:r>
            <a:endParaRPr sz="1400">
              <a:latin typeface="Arial"/>
              <a:cs typeface="Arial"/>
            </a:endParaRPr>
          </a:p>
          <a:p>
            <a:pPr marL="325104" indent="-313039">
              <a:spcBef>
                <a:spcPts val="271"/>
              </a:spcBef>
              <a:buSzPct val="78571"/>
              <a:buChar char="●"/>
              <a:tabLst>
                <a:tab pos="325104" algn="l"/>
                <a:tab pos="325739" algn="l"/>
              </a:tabLst>
            </a:pPr>
            <a:r>
              <a:rPr sz="1400" spc="-5" dirty="0">
                <a:latin typeface="Arial"/>
                <a:cs typeface="Arial"/>
              </a:rPr>
              <a:t>Construcción del proyecto para distribución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i="1" spc="-5" dirty="0">
                <a:latin typeface="Arial"/>
                <a:cs typeface="Arial"/>
              </a:rPr>
              <a:t>build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8714" y="3977377"/>
            <a:ext cx="15570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https://cli.angular.io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8474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Angular-cli: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-11" dirty="0">
                <a:solidFill>
                  <a:srgbClr val="4A4A4A"/>
                </a:solidFill>
              </a:rPr>
              <a:t>herramientas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68051" y="2683657"/>
            <a:ext cx="1092200" cy="8814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Herramientas  de terceros  que incluye </a:t>
            </a:r>
            <a:r>
              <a:rPr sz="1400" dirty="0">
                <a:latin typeface="Arial"/>
                <a:cs typeface="Arial"/>
              </a:rPr>
              <a:t>y  configura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4627" y="1352552"/>
            <a:ext cx="5867399" cy="342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98094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Angular-cli: </a:t>
            </a:r>
            <a:r>
              <a:rPr lang="es-ES" sz="2700" spc="5" dirty="0">
                <a:solidFill>
                  <a:srgbClr val="4A4A4A"/>
                </a:solidFill>
              </a:rPr>
              <a:t>I</a:t>
            </a:r>
            <a:r>
              <a:rPr sz="2700" spc="5" dirty="0" err="1">
                <a:solidFill>
                  <a:srgbClr val="4A4A4A"/>
                </a:solidFill>
              </a:rPr>
              <a:t>nstalación</a:t>
            </a:r>
            <a:r>
              <a:rPr sz="2700" spc="5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global</a:t>
            </a:r>
            <a:endParaRPr sz="2700" dirty="0"/>
          </a:p>
        </p:txBody>
      </p:sp>
      <p:sp>
        <p:nvSpPr>
          <p:cNvPr id="3" name="object 3"/>
          <p:cNvSpPr/>
          <p:nvPr/>
        </p:nvSpPr>
        <p:spPr>
          <a:xfrm>
            <a:off x="610751" y="1300804"/>
            <a:ext cx="7629524" cy="1752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218252" y="3471763"/>
            <a:ext cx="19513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Destino de la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instalación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89653" y="3352624"/>
            <a:ext cx="4341883" cy="514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63968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Angular-cli: </a:t>
            </a:r>
            <a:r>
              <a:rPr lang="es-ES" sz="2700" spc="5" dirty="0">
                <a:solidFill>
                  <a:srgbClr val="4A4A4A"/>
                </a:solidFill>
              </a:rPr>
              <a:t>Revisión </a:t>
            </a:r>
            <a:r>
              <a:rPr sz="2700" spc="5" dirty="0" err="1">
                <a:solidFill>
                  <a:srgbClr val="4A4A4A"/>
                </a:solidFill>
              </a:rPr>
              <a:t>instalación</a:t>
            </a:r>
            <a:r>
              <a:rPr sz="2700" spc="5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global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626269" y="1200150"/>
            <a:ext cx="8289131" cy="8412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Resultado de la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 err="1">
                <a:latin typeface="Arial"/>
                <a:cs typeface="Arial"/>
              </a:rPr>
              <a:t>instalación</a:t>
            </a:r>
            <a:endParaRPr sz="1500" dirty="0">
              <a:latin typeface="Arial"/>
              <a:cs typeface="Arial"/>
            </a:endParaRPr>
          </a:p>
          <a:p>
            <a:pPr marL="331454">
              <a:spcBef>
                <a:spcPts val="1320"/>
              </a:spcBef>
              <a:tabLst>
                <a:tab pos="1230569" algn="l"/>
                <a:tab pos="3043403" algn="l"/>
              </a:tabLst>
            </a:pPr>
            <a:r>
              <a:rPr sz="1400" b="1" spc="-5" dirty="0">
                <a:latin typeface="Arial"/>
                <a:cs typeface="Arial"/>
              </a:rPr>
              <a:t>ng</a:t>
            </a:r>
            <a:r>
              <a:rPr sz="1400" b="1" spc="-10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-v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9F0533E-CB67-E346-8477-692441169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70" y="2190751"/>
            <a:ext cx="8073231" cy="364201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473032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Angular-cli: </a:t>
            </a:r>
            <a:r>
              <a:rPr lang="es-ES" sz="2700" spc="11" dirty="0">
                <a:solidFill>
                  <a:srgbClr val="4A4A4A"/>
                </a:solidFill>
              </a:rPr>
              <a:t>C</a:t>
            </a:r>
            <a:r>
              <a:rPr sz="2700" spc="11" dirty="0" err="1">
                <a:solidFill>
                  <a:srgbClr val="4A4A4A"/>
                </a:solidFill>
              </a:rPr>
              <a:t>reación</a:t>
            </a:r>
            <a:r>
              <a:rPr sz="2700" spc="11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-5" dirty="0">
                <a:solidFill>
                  <a:srgbClr val="4A4A4A"/>
                </a:solidFill>
              </a:rPr>
              <a:t>un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proyecto</a:t>
            </a:r>
            <a:endParaRPr sz="2700" dirty="0"/>
          </a:p>
        </p:txBody>
      </p:sp>
      <p:sp>
        <p:nvSpPr>
          <p:cNvPr id="4" name="object 4"/>
          <p:cNvSpPr txBox="1"/>
          <p:nvPr/>
        </p:nvSpPr>
        <p:spPr>
          <a:xfrm>
            <a:off x="627849" y="810582"/>
            <a:ext cx="695833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carpeta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donde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queremos que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resida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nuestro</a:t>
            </a:r>
            <a:r>
              <a:rPr sz="2000" spc="45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proyecto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86003" y="1326845"/>
            <a:ext cx="3766820" cy="487680"/>
            <a:chOff x="1009862" y="1363125"/>
            <a:chExt cx="3766820" cy="487680"/>
          </a:xfrm>
        </p:grpSpPr>
        <p:sp>
          <p:nvSpPr>
            <p:cNvPr id="6" name="object 6"/>
            <p:cNvSpPr/>
            <p:nvPr/>
          </p:nvSpPr>
          <p:spPr>
            <a:xfrm>
              <a:off x="1014624" y="1367887"/>
              <a:ext cx="3757295" cy="478155"/>
            </a:xfrm>
            <a:custGeom>
              <a:avLst/>
              <a:gdLst/>
              <a:ahLst/>
              <a:cxnLst/>
              <a:rect l="l" t="t" r="r" b="b"/>
              <a:pathLst>
                <a:path w="3757295" h="478155">
                  <a:moveTo>
                    <a:pt x="3757199" y="477899"/>
                  </a:moveTo>
                  <a:lnTo>
                    <a:pt x="0" y="477899"/>
                  </a:lnTo>
                  <a:lnTo>
                    <a:pt x="0" y="0"/>
                  </a:lnTo>
                  <a:lnTo>
                    <a:pt x="3757199" y="0"/>
                  </a:lnTo>
                  <a:lnTo>
                    <a:pt x="3757199" y="4778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4624" y="1367887"/>
              <a:ext cx="3757295" cy="478155"/>
            </a:xfrm>
            <a:custGeom>
              <a:avLst/>
              <a:gdLst/>
              <a:ahLst/>
              <a:cxnLst/>
              <a:rect l="l" t="t" r="r" b="b"/>
              <a:pathLst>
                <a:path w="3757295" h="478155">
                  <a:moveTo>
                    <a:pt x="0" y="0"/>
                  </a:moveTo>
                  <a:lnTo>
                    <a:pt x="3757199" y="0"/>
                  </a:lnTo>
                  <a:lnTo>
                    <a:pt x="3757199" y="477899"/>
                  </a:lnTo>
                  <a:lnTo>
                    <a:pt x="0" y="477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57851" y="1363126"/>
            <a:ext cx="3766820" cy="299441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90166">
              <a:spcBef>
                <a:spcPts val="65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new </a:t>
            </a:r>
            <a:r>
              <a:rPr sz="1400" b="1" spc="-5" dirty="0" err="1">
                <a:solidFill>
                  <a:srgbClr val="FFFFFF"/>
                </a:solidFill>
                <a:latin typeface="Arial"/>
                <a:cs typeface="Arial"/>
              </a:rPr>
              <a:t>curso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lang="es-ES" sz="1400" b="1" spc="-5" dirty="0">
                <a:solidFill>
                  <a:srgbClr val="FFFFFF"/>
                </a:solidFill>
                <a:latin typeface="Arial"/>
                <a:cs typeface="Arial"/>
              </a:rPr>
              <a:t>sepe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-p </a:t>
            </a:r>
            <a:r>
              <a:rPr lang="es-ES" sz="1400" b="1" spc="-5" dirty="0">
                <a:solidFill>
                  <a:srgbClr val="FFFFFF"/>
                </a:solidFill>
                <a:latin typeface="Arial"/>
                <a:cs typeface="Arial"/>
              </a:rPr>
              <a:t>sepe</a:t>
            </a:r>
            <a:r>
              <a:rPr sz="1400" b="1" spc="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--routing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5905" y="2004907"/>
            <a:ext cx="699135" cy="37895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33654">
              <a:lnSpc>
                <a:spcPts val="1431"/>
              </a:lnSpc>
              <a:spcBef>
                <a:spcPts val="155"/>
              </a:spcBef>
            </a:pPr>
            <a:r>
              <a:rPr sz="1200" spc="-5" dirty="0">
                <a:latin typeface="Arial"/>
                <a:cs typeface="Arial"/>
              </a:rPr>
              <a:t>&lt;nombre  proyecto&gt;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78023" y="2165991"/>
            <a:ext cx="6172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&lt;prefijo&gt;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30601" y="1715269"/>
            <a:ext cx="2670811" cy="399415"/>
            <a:chOff x="1682612" y="1715267"/>
            <a:chExt cx="2670810" cy="399415"/>
          </a:xfrm>
        </p:grpSpPr>
        <p:sp>
          <p:nvSpPr>
            <p:cNvPr id="12" name="object 12"/>
            <p:cNvSpPr/>
            <p:nvPr/>
          </p:nvSpPr>
          <p:spPr>
            <a:xfrm>
              <a:off x="1687374" y="1744435"/>
              <a:ext cx="403225" cy="231775"/>
            </a:xfrm>
            <a:custGeom>
              <a:avLst/>
              <a:gdLst/>
              <a:ahLst/>
              <a:cxnLst/>
              <a:rect l="l" t="t" r="r" b="b"/>
              <a:pathLst>
                <a:path w="403225" h="231775">
                  <a:moveTo>
                    <a:pt x="0" y="231339"/>
                  </a:moveTo>
                  <a:lnTo>
                    <a:pt x="40284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82380" y="1722909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19" h="35560">
                  <a:moveTo>
                    <a:pt x="15669" y="35169"/>
                  </a:moveTo>
                  <a:lnTo>
                    <a:pt x="0" y="7882"/>
                  </a:lnTo>
                  <a:lnTo>
                    <a:pt x="45318" y="0"/>
                  </a:lnTo>
                  <a:lnTo>
                    <a:pt x="15669" y="3516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82380" y="1722909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19" h="35560">
                  <a:moveTo>
                    <a:pt x="15669" y="35169"/>
                  </a:moveTo>
                  <a:lnTo>
                    <a:pt x="45318" y="0"/>
                  </a:lnTo>
                  <a:lnTo>
                    <a:pt x="0" y="7882"/>
                  </a:lnTo>
                  <a:lnTo>
                    <a:pt x="15669" y="3516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13543" y="1792733"/>
              <a:ext cx="26034" cy="254000"/>
            </a:xfrm>
            <a:custGeom>
              <a:avLst/>
              <a:gdLst/>
              <a:ahLst/>
              <a:cxnLst/>
              <a:rect l="l" t="t" r="r" b="b"/>
              <a:pathLst>
                <a:path w="26035" h="254000">
                  <a:moveTo>
                    <a:pt x="12865" y="-4762"/>
                  </a:moveTo>
                  <a:lnTo>
                    <a:pt x="12865" y="258404"/>
                  </a:lnTo>
                </a:path>
              </a:pathLst>
            </a:custGeom>
            <a:ln w="352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97890" y="1749728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0" y="44592"/>
                  </a:moveTo>
                  <a:lnTo>
                    <a:pt x="11289" y="0"/>
                  </a:lnTo>
                  <a:lnTo>
                    <a:pt x="31304" y="41416"/>
                  </a:lnTo>
                  <a:lnTo>
                    <a:pt x="0" y="4459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97890" y="1749728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31304" y="41416"/>
                  </a:moveTo>
                  <a:lnTo>
                    <a:pt x="11289" y="0"/>
                  </a:lnTo>
                  <a:lnTo>
                    <a:pt x="0" y="44592"/>
                  </a:lnTo>
                  <a:lnTo>
                    <a:pt x="31304" y="41416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79536" y="1740880"/>
              <a:ext cx="669290" cy="368935"/>
            </a:xfrm>
            <a:custGeom>
              <a:avLst/>
              <a:gdLst/>
              <a:ahLst/>
              <a:cxnLst/>
              <a:rect l="l" t="t" r="r" b="b"/>
              <a:pathLst>
                <a:path w="669289" h="368935">
                  <a:moveTo>
                    <a:pt x="669038" y="36843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41672" y="1720029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30274" y="34632"/>
                  </a:moveTo>
                  <a:lnTo>
                    <a:pt x="0" y="0"/>
                  </a:lnTo>
                  <a:lnTo>
                    <a:pt x="45453" y="7069"/>
                  </a:lnTo>
                  <a:lnTo>
                    <a:pt x="30274" y="3463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41672" y="1720029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45453" y="7069"/>
                  </a:moveTo>
                  <a:lnTo>
                    <a:pt x="0" y="0"/>
                  </a:lnTo>
                  <a:lnTo>
                    <a:pt x="30274" y="34632"/>
                  </a:lnTo>
                  <a:lnTo>
                    <a:pt x="45453" y="706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265805" y="2138444"/>
            <a:ext cx="1458595" cy="37895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241289" marR="5080" indent="-229224">
              <a:lnSpc>
                <a:spcPts val="1431"/>
              </a:lnSpc>
              <a:spcBef>
                <a:spcPts val="155"/>
              </a:spcBef>
            </a:pPr>
            <a:r>
              <a:rPr sz="1200" spc="-5" dirty="0">
                <a:latin typeface="Arial"/>
                <a:cs typeface="Arial"/>
              </a:rPr>
              <a:t>&lt;opción que activa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el  enrutamiento&gt;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6059" y="2724251"/>
            <a:ext cx="3256279" cy="8814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598" marR="5080" indent="-336534">
              <a:lnSpc>
                <a:spcPts val="1651"/>
              </a:lnSpc>
              <a:spcBef>
                <a:spcPts val="180"/>
              </a:spcBef>
              <a:buChar char="●"/>
              <a:tabLst>
                <a:tab pos="347962" algn="l"/>
                <a:tab pos="349234" algn="l"/>
              </a:tabLst>
            </a:pPr>
            <a:r>
              <a:rPr lang="es-ES" sz="140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rea </a:t>
            </a:r>
            <a:r>
              <a:rPr sz="1400" spc="-5" dirty="0">
                <a:latin typeface="Arial"/>
                <a:cs typeface="Arial"/>
              </a:rPr>
              <a:t>una </a:t>
            </a:r>
            <a:r>
              <a:rPr sz="1400" dirty="0">
                <a:latin typeface="Arial"/>
                <a:cs typeface="Arial"/>
              </a:rPr>
              <a:t>carpeta </a:t>
            </a:r>
            <a:r>
              <a:rPr sz="1400" spc="-5" dirty="0">
                <a:latin typeface="Arial"/>
                <a:cs typeface="Arial"/>
              </a:rPr>
              <a:t>en la que </a:t>
            </a:r>
            <a:r>
              <a:rPr sz="1400" spc="-5" dirty="0" err="1">
                <a:latin typeface="Arial"/>
                <a:cs typeface="Arial"/>
              </a:rPr>
              <a:t>descarga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lang="es-ES" sz="1400" spc="-5" dirty="0">
                <a:latin typeface="Arial"/>
                <a:cs typeface="Arial"/>
              </a:rPr>
              <a:t>unos</a:t>
            </a:r>
            <a:r>
              <a:rPr lang="es-ES" sz="1400" dirty="0">
                <a:latin typeface="Arial"/>
                <a:cs typeface="Arial"/>
              </a:rPr>
              <a:t> 500MB</a:t>
            </a:r>
            <a:endParaRPr sz="1400" dirty="0">
              <a:latin typeface="Arial"/>
              <a:cs typeface="Arial"/>
            </a:endParaRPr>
          </a:p>
          <a:p>
            <a:pPr marL="348598" marR="36194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lang="es-ES" sz="1400" dirty="0">
                <a:latin typeface="Arial"/>
                <a:cs typeface="Arial"/>
              </a:rPr>
              <a:t>C</a:t>
            </a:r>
            <a:r>
              <a:rPr sz="1400" dirty="0" err="1">
                <a:latin typeface="Arial"/>
                <a:cs typeface="Arial"/>
              </a:rPr>
              <a:t>onfigura</a:t>
            </a:r>
            <a:r>
              <a:rPr sz="1400" dirty="0">
                <a:latin typeface="Arial"/>
                <a:cs typeface="Arial"/>
              </a:rPr>
              <a:t> y </a:t>
            </a:r>
            <a:r>
              <a:rPr sz="1400" spc="-5" dirty="0">
                <a:latin typeface="Arial"/>
                <a:cs typeface="Arial"/>
              </a:rPr>
              <a:t>organiza el </a:t>
            </a:r>
            <a:r>
              <a:rPr sz="1400" dirty="0">
                <a:latin typeface="Arial"/>
                <a:cs typeface="Arial"/>
              </a:rPr>
              <a:t>conjunto </a:t>
            </a:r>
            <a:r>
              <a:rPr sz="1400" spc="-5" dirty="0">
                <a:latin typeface="Arial"/>
                <a:cs typeface="Arial"/>
              </a:rPr>
              <a:t>de  herramientas de una forma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prefijada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EC820433-AAF8-4A4D-9595-24022DED8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31" y="1356775"/>
            <a:ext cx="3792869" cy="41118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473032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Angular </a:t>
            </a:r>
            <a:r>
              <a:rPr sz="2700" spc="20" dirty="0">
                <a:solidFill>
                  <a:srgbClr val="4A4A4A"/>
                </a:solidFill>
              </a:rPr>
              <a:t>cli: </a:t>
            </a:r>
            <a:r>
              <a:rPr lang="es-ES" sz="2700" spc="20" dirty="0">
                <a:solidFill>
                  <a:srgbClr val="4A4A4A"/>
                </a:solidFill>
              </a:rPr>
              <a:t>C</a:t>
            </a:r>
            <a:r>
              <a:rPr sz="2700" spc="20" dirty="0" err="1">
                <a:solidFill>
                  <a:srgbClr val="4A4A4A"/>
                </a:solidFill>
              </a:rPr>
              <a:t>onfiguración</a:t>
            </a:r>
            <a:r>
              <a:rPr sz="2700" spc="-20" dirty="0">
                <a:solidFill>
                  <a:srgbClr val="4A4A4A"/>
                </a:solidFill>
              </a:rPr>
              <a:t> </a:t>
            </a:r>
            <a:r>
              <a:rPr sz="2700" spc="45" dirty="0">
                <a:solidFill>
                  <a:srgbClr val="4A4A4A"/>
                </a:solidFill>
              </a:rPr>
              <a:t>git/github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909125" y="773016"/>
            <a:ext cx="6863275" cy="1061188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spcBef>
                <a:spcPts val="475"/>
              </a:spcBef>
            </a:pP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crea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github un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repositorio</a:t>
            </a:r>
            <a:r>
              <a:rPr sz="2000" spc="27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vacio</a:t>
            </a:r>
            <a:endParaRPr sz="2000" dirty="0">
              <a:latin typeface="Calibri"/>
              <a:cs typeface="Calibri"/>
            </a:endParaRPr>
          </a:p>
          <a:p>
            <a:pPr marL="12700" marR="5080">
              <a:lnSpc>
                <a:spcPct val="115599"/>
              </a:lnSpc>
            </a:pP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asocia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repositorio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local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git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creado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automáticamente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r>
              <a:rPr sz="2000" spc="2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Cli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5402" y="2590828"/>
            <a:ext cx="3886199" cy="9962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3825" rIns="0" bIns="0" rtlCol="0">
            <a:spAutoFit/>
          </a:bodyPr>
          <a:lstStyle/>
          <a:p>
            <a:pPr marL="85721">
              <a:lnSpc>
                <a:spcPts val="1664"/>
              </a:lnSpc>
              <a:spcBef>
                <a:spcPts val="97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cd</a:t>
            </a:r>
            <a:r>
              <a:rPr sz="1400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 err="1">
                <a:solidFill>
                  <a:srgbClr val="FFFFFF"/>
                </a:solidFill>
                <a:latin typeface="Arial"/>
                <a:cs typeface="Arial"/>
              </a:rPr>
              <a:t>curso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lang="es-ES" sz="1400" b="1" spc="-5" dirty="0">
                <a:solidFill>
                  <a:srgbClr val="FFFFFF"/>
                </a:solidFill>
                <a:latin typeface="Arial"/>
                <a:cs typeface="Arial"/>
              </a:rPr>
              <a:t>sepe</a:t>
            </a:r>
            <a:endParaRPr sz="1400" dirty="0">
              <a:latin typeface="Arial"/>
              <a:cs typeface="Arial"/>
            </a:endParaRPr>
          </a:p>
          <a:p>
            <a:pPr marL="85721" marR="227318">
              <a:lnSpc>
                <a:spcPts val="1651"/>
              </a:lnSpc>
              <a:spcBef>
                <a:spcPts val="6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git remote add origin  https://</a:t>
            </a:r>
            <a:r>
              <a:rPr sz="1400" b="1" spc="-5" dirty="0" err="1">
                <a:solidFill>
                  <a:srgbClr val="FFFFFF"/>
                </a:solidFill>
                <a:latin typeface="Arial"/>
                <a:cs typeface="Arial"/>
              </a:rPr>
              <a:t>github.com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lang="es-ES" sz="1400" b="1" spc="-5" dirty="0" err="1">
                <a:solidFill>
                  <a:srgbClr val="FFFFFF"/>
                </a:solidFill>
                <a:latin typeface="Arial"/>
                <a:cs typeface="Arial"/>
              </a:rPr>
              <a:t>fmaralv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400" b="1" spc="-5" dirty="0" err="1">
                <a:solidFill>
                  <a:srgbClr val="FFFFFF"/>
                </a:solidFill>
                <a:latin typeface="Arial"/>
                <a:cs typeface="Arial"/>
              </a:rPr>
              <a:t>curso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lang="es-ES" sz="1400" b="1" spc="-5" dirty="0">
                <a:solidFill>
                  <a:srgbClr val="FFFFFF"/>
                </a:solidFill>
                <a:latin typeface="Arial"/>
                <a:cs typeface="Arial"/>
              </a:rPr>
              <a:t>sepe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.git  git push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-u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origin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183ED1A-98DF-5C42-AC0A-0A7ECDE2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2082283"/>
            <a:ext cx="44196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6289679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Angular-cli: </a:t>
            </a:r>
            <a:r>
              <a:rPr lang="es-ES" sz="2700" spc="11" dirty="0">
                <a:solidFill>
                  <a:srgbClr val="4A4A4A"/>
                </a:solidFill>
              </a:rPr>
              <a:t>E</a:t>
            </a:r>
            <a:r>
              <a:rPr sz="2700" spc="11" dirty="0" err="1">
                <a:solidFill>
                  <a:srgbClr val="4A4A4A"/>
                </a:solidFill>
              </a:rPr>
              <a:t>jecutando</a:t>
            </a:r>
            <a:r>
              <a:rPr sz="2700" spc="11" dirty="0">
                <a:solidFill>
                  <a:srgbClr val="4A4A4A"/>
                </a:solidFill>
              </a:rPr>
              <a:t> </a:t>
            </a:r>
            <a:r>
              <a:rPr sz="2700" spc="-5" dirty="0">
                <a:solidFill>
                  <a:srgbClr val="4A4A4A"/>
                </a:solidFill>
              </a:rPr>
              <a:t>un </a:t>
            </a:r>
            <a:r>
              <a:rPr sz="2700" spc="35" dirty="0" err="1">
                <a:solidFill>
                  <a:srgbClr val="4A4A4A"/>
                </a:solidFill>
              </a:rPr>
              <a:t>proyecto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668027" y="1021566"/>
            <a:ext cx="616140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accede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carpeta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donde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ha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creado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proyecto,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ejecutarlo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modo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34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desarrollo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9489" y="2178238"/>
            <a:ext cx="1525271" cy="29944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3185" rIns="0" bIns="0" rtlCol="0">
            <a:spAutoFit/>
          </a:bodyPr>
          <a:lstStyle/>
          <a:p>
            <a:pPr marL="90166">
              <a:spcBef>
                <a:spcPts val="65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cd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 err="1">
                <a:solidFill>
                  <a:srgbClr val="FFFFFF"/>
                </a:solidFill>
                <a:latin typeface="Arial"/>
                <a:cs typeface="Arial"/>
              </a:rPr>
              <a:t>curso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lang="es-ES" sz="1400" b="1" spc="-5" dirty="0">
                <a:solidFill>
                  <a:srgbClr val="FFFFFF"/>
                </a:solidFill>
                <a:latin typeface="Arial"/>
                <a:cs typeface="Arial"/>
              </a:rPr>
              <a:t>sepe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9763" y="3004915"/>
            <a:ext cx="1722120" cy="29944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3185" rIns="0" bIns="0" rtlCol="0">
            <a:spAutoFit/>
          </a:bodyPr>
          <a:lstStyle/>
          <a:p>
            <a:pPr marL="90166">
              <a:spcBef>
                <a:spcPts val="655"/>
              </a:spcBef>
              <a:tabLst>
                <a:tab pos="988646" algn="l"/>
                <a:tab pos="1708700" algn="l"/>
              </a:tabLst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1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serve	</a:t>
            </a:r>
            <a:r>
              <a:rPr sz="1400" u="sng" spc="-5" dirty="0">
                <a:solidFill>
                  <a:srgbClr val="FFFFFF"/>
                </a:solidFill>
                <a:uFill>
                  <a:solidFill>
                    <a:srgbClr val="53585F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6788" y="3867150"/>
            <a:ext cx="4825365" cy="2274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lang="es-ES" sz="1400" spc="-5" dirty="0">
                <a:latin typeface="Arial"/>
                <a:cs typeface="Arial"/>
              </a:rPr>
              <a:t>Resultado de ejecutar </a:t>
            </a:r>
            <a:r>
              <a:rPr lang="es-ES" sz="1400" spc="-5" dirty="0" err="1">
                <a:latin typeface="Arial"/>
                <a:cs typeface="Arial"/>
              </a:rPr>
              <a:t>ng</a:t>
            </a:r>
            <a:r>
              <a:rPr lang="es-ES" sz="1400" spc="-5" dirty="0">
                <a:latin typeface="Arial"/>
                <a:cs typeface="Arial"/>
              </a:rPr>
              <a:t> </a:t>
            </a:r>
            <a:r>
              <a:rPr lang="es-ES" sz="1400" spc="-5" dirty="0" err="1">
                <a:latin typeface="Arial"/>
                <a:cs typeface="Arial"/>
              </a:rPr>
              <a:t>serve</a:t>
            </a:r>
            <a:r>
              <a:rPr lang="es-ES" sz="1400" spc="-5" dirty="0">
                <a:latin typeface="Arial"/>
                <a:cs typeface="Arial"/>
              </a:rPr>
              <a:t>: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74392" y="2896230"/>
            <a:ext cx="4731385" cy="516809"/>
          </a:xfrm>
          <a:prstGeom prst="rect">
            <a:avLst/>
          </a:prstGeom>
        </p:spPr>
        <p:txBody>
          <a:bodyPr vert="horz" wrap="square" lIns="0" tIns="46991" rIns="0" bIns="0" rtlCol="0">
            <a:spAutoFit/>
          </a:bodyPr>
          <a:lstStyle/>
          <a:p>
            <a:pPr marL="325104" indent="-313039">
              <a:spcBef>
                <a:spcPts val="371"/>
              </a:spcBef>
              <a:buSzPct val="78571"/>
              <a:buFont typeface="Arial"/>
              <a:buChar char="●"/>
              <a:tabLst>
                <a:tab pos="325104" algn="l"/>
                <a:tab pos="325739" algn="l"/>
              </a:tabLst>
            </a:pPr>
            <a:r>
              <a:rPr lang="es-ES" sz="1400" i="1" spc="-5">
                <a:latin typeface="Arial"/>
                <a:cs typeface="Arial"/>
              </a:rPr>
              <a:t>transpilará</a:t>
            </a:r>
            <a:r>
              <a:rPr lang="es-ES" sz="1400" i="1" spc="-11" dirty="0">
                <a:latin typeface="Arial"/>
                <a:cs typeface="Arial"/>
              </a:rPr>
              <a:t> </a:t>
            </a:r>
            <a:r>
              <a:rPr lang="es-ES" sz="1400" i="1" spc="-5" dirty="0" err="1">
                <a:latin typeface="Arial"/>
                <a:cs typeface="Arial"/>
              </a:rPr>
              <a:t>Typescript</a:t>
            </a:r>
            <a:endParaRPr lang="es-ES" sz="1400" i="1" spc="-5" dirty="0">
              <a:latin typeface="Arial"/>
              <a:cs typeface="Arial"/>
            </a:endParaRPr>
          </a:p>
          <a:p>
            <a:pPr marL="325104" indent="-313039">
              <a:spcBef>
                <a:spcPts val="271"/>
              </a:spcBef>
              <a:buSzPct val="78571"/>
              <a:buChar char="●"/>
              <a:tabLst>
                <a:tab pos="325104" algn="l"/>
                <a:tab pos="325739" algn="l"/>
              </a:tabLst>
            </a:pPr>
            <a:r>
              <a:rPr lang="es-ES" sz="1400" dirty="0">
                <a:latin typeface="Arial"/>
                <a:cs typeface="Arial"/>
              </a:rPr>
              <a:t>recargará </a:t>
            </a:r>
            <a:r>
              <a:rPr lang="es-ES" sz="1400" spc="-5" dirty="0">
                <a:latin typeface="Arial"/>
                <a:cs typeface="Arial"/>
              </a:rPr>
              <a:t>automáticamente al guardar un fichero</a:t>
            </a:r>
            <a:r>
              <a:rPr lang="es-ES" sz="1400" spc="-80" dirty="0">
                <a:latin typeface="Arial"/>
                <a:cs typeface="Arial"/>
              </a:rPr>
              <a:t> </a:t>
            </a:r>
            <a:r>
              <a:rPr lang="es-ES" sz="1400" spc="-5" dirty="0">
                <a:latin typeface="Arial"/>
                <a:cs typeface="Arial"/>
              </a:rPr>
              <a:t>fuente</a:t>
            </a:r>
            <a:endParaRPr lang="es-ES" sz="14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42214" y="3228131"/>
            <a:ext cx="53340" cy="41275"/>
            <a:chOff x="2642212" y="3228129"/>
            <a:chExt cx="53340" cy="41275"/>
          </a:xfrm>
        </p:grpSpPr>
        <p:sp>
          <p:nvSpPr>
            <p:cNvPr id="9" name="object 9"/>
            <p:cNvSpPr/>
            <p:nvPr/>
          </p:nvSpPr>
          <p:spPr>
            <a:xfrm>
              <a:off x="2646975" y="32328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46975" y="32328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C3E18D22-5F93-2642-9CBB-97193E69C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8" y="4236407"/>
            <a:ext cx="5996459" cy="1063203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126A208E-2482-1D44-9C0D-D09076C771A9}"/>
              </a:ext>
            </a:extLst>
          </p:cNvPr>
          <p:cNvSpPr/>
          <p:nvPr/>
        </p:nvSpPr>
        <p:spPr>
          <a:xfrm>
            <a:off x="5225899" y="4917955"/>
            <a:ext cx="1603533" cy="3048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168232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Angular-cli: </a:t>
            </a:r>
            <a:r>
              <a:rPr lang="es-ES" sz="2700" spc="11" dirty="0">
                <a:solidFill>
                  <a:srgbClr val="4A4A4A"/>
                </a:solidFill>
              </a:rPr>
              <a:t>Página de muestra</a:t>
            </a:r>
            <a:endParaRPr sz="27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B6F8FFA-19DF-4F41-A993-F31500CF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68" y="1123950"/>
            <a:ext cx="7865976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3877" y="2045463"/>
            <a:ext cx="5378451" cy="1093249"/>
          </a:xfrm>
          <a:prstGeom prst="rect">
            <a:avLst/>
          </a:prstGeom>
        </p:spPr>
        <p:txBody>
          <a:bodyPr vert="horz" wrap="square" lIns="0" tIns="8891" rIns="0" bIns="0" rtlCol="0">
            <a:spAutoFit/>
          </a:bodyPr>
          <a:lstStyle/>
          <a:p>
            <a:pPr marL="622268" marR="5080" indent="-610203">
              <a:lnSpc>
                <a:spcPct val="100699"/>
              </a:lnSpc>
              <a:spcBef>
                <a:spcPts val="71"/>
              </a:spcBef>
              <a:tabLst>
                <a:tab pos="622268" algn="l"/>
              </a:tabLst>
            </a:pPr>
            <a:r>
              <a:rPr sz="3600" spc="-5" dirty="0">
                <a:solidFill>
                  <a:srgbClr val="4A4A4A"/>
                </a:solidFill>
                <a:latin typeface="Arial"/>
                <a:cs typeface="Arial"/>
              </a:rPr>
              <a:t>1.	</a:t>
            </a:r>
            <a:r>
              <a:rPr sz="3600" spc="40" dirty="0">
                <a:solidFill>
                  <a:srgbClr val="4A4A4A"/>
                </a:solidFill>
                <a:latin typeface="Arial"/>
                <a:cs typeface="Arial"/>
              </a:rPr>
              <a:t>Introducción </a:t>
            </a:r>
            <a:r>
              <a:rPr sz="3600" spc="-71" dirty="0">
                <a:solidFill>
                  <a:srgbClr val="4A4A4A"/>
                </a:solidFill>
                <a:latin typeface="Arial"/>
                <a:cs typeface="Arial"/>
              </a:rPr>
              <a:t>a </a:t>
            </a:r>
            <a:r>
              <a:rPr sz="3600" spc="-20" dirty="0">
                <a:solidFill>
                  <a:srgbClr val="4A4A4A"/>
                </a:solidFill>
                <a:latin typeface="Arial"/>
                <a:cs typeface="Arial"/>
              </a:rPr>
              <a:t>Angular.  Tecnologías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1641178" y="3562350"/>
            <a:ext cx="5239703" cy="12824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5452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pc="25" dirty="0"/>
              <a:t>Introducción </a:t>
            </a:r>
            <a:r>
              <a:rPr spc="80" dirty="0"/>
              <a:t>a </a:t>
            </a:r>
            <a:r>
              <a:rPr spc="31" dirty="0"/>
              <a:t>Angular. </a:t>
            </a:r>
            <a:endParaRPr lang="es-ES" spc="31" dirty="0"/>
          </a:p>
          <a:p>
            <a:pPr marL="625452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pc="25" dirty="0" err="1"/>
              <a:t>Entorno</a:t>
            </a:r>
            <a:r>
              <a:rPr spc="25" dirty="0"/>
              <a:t> </a:t>
            </a:r>
            <a:r>
              <a:rPr spc="20" dirty="0"/>
              <a:t>y </a:t>
            </a:r>
            <a:r>
              <a:rPr spc="25" dirty="0"/>
              <a:t>Herramientas </a:t>
            </a:r>
            <a:r>
              <a:rPr spc="65" dirty="0"/>
              <a:t>de </a:t>
            </a:r>
            <a:r>
              <a:rPr spc="15" dirty="0" err="1"/>
              <a:t>Desarrollo</a:t>
            </a:r>
            <a:endParaRPr lang="es-ES" spc="15" dirty="0"/>
          </a:p>
          <a:p>
            <a:pPr marL="625452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pc="60" dirty="0" err="1"/>
              <a:t>Tecnologías</a:t>
            </a:r>
            <a:r>
              <a:rPr spc="60" dirty="0"/>
              <a:t>: </a:t>
            </a:r>
            <a:r>
              <a:rPr spc="211" dirty="0"/>
              <a:t>ES6 </a:t>
            </a:r>
            <a:r>
              <a:rPr spc="20" dirty="0"/>
              <a:t>y </a:t>
            </a:r>
            <a:r>
              <a:rPr spc="45" dirty="0"/>
              <a:t>Typescript. </a:t>
            </a:r>
            <a:endParaRPr lang="es-ES" spc="45" dirty="0"/>
          </a:p>
          <a:p>
            <a:pPr marL="625452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pc="55" dirty="0" err="1"/>
              <a:t>Web</a:t>
            </a:r>
            <a:r>
              <a:rPr spc="71" dirty="0" err="1"/>
              <a:t>Components</a:t>
            </a:r>
            <a:r>
              <a:rPr spc="71" dirty="0"/>
              <a:t>.</a:t>
            </a:r>
            <a:r>
              <a:rPr spc="204" dirty="0"/>
              <a:t> </a:t>
            </a:r>
            <a:r>
              <a:rPr spc="255" dirty="0"/>
              <a:t>RxJS</a:t>
            </a:r>
          </a:p>
        </p:txBody>
      </p:sp>
    </p:spTree>
    <p:extLst>
      <p:ext uri="{BB962C8B-B14F-4D97-AF65-F5344CB8AC3E}">
        <p14:creationId xmlns:p14="http://schemas.microsoft.com/office/powerpoint/2010/main" val="608570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14655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Scaffolding </a:t>
            </a:r>
            <a:r>
              <a:rPr sz="2700" spc="45" dirty="0">
                <a:solidFill>
                  <a:srgbClr val="4A4A4A"/>
                </a:solidFill>
              </a:rPr>
              <a:t>con </a:t>
            </a:r>
            <a:r>
              <a:rPr sz="2700" spc="-20" dirty="0">
                <a:solidFill>
                  <a:srgbClr val="4A4A4A"/>
                </a:solidFill>
              </a:rPr>
              <a:t>Angular</a:t>
            </a:r>
            <a:r>
              <a:rPr sz="2700" spc="-125" dirty="0">
                <a:solidFill>
                  <a:srgbClr val="4A4A4A"/>
                </a:solidFill>
              </a:rPr>
              <a:t> </a:t>
            </a:r>
            <a:endParaRPr sz="27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018602" y="1066433"/>
            <a:ext cx="2160905" cy="2600325"/>
            <a:chOff x="1018600" y="1066431"/>
            <a:chExt cx="2160905" cy="2600325"/>
          </a:xfrm>
        </p:grpSpPr>
        <p:sp>
          <p:nvSpPr>
            <p:cNvPr id="4" name="object 4"/>
            <p:cNvSpPr/>
            <p:nvPr/>
          </p:nvSpPr>
          <p:spPr>
            <a:xfrm>
              <a:off x="1018600" y="1066431"/>
              <a:ext cx="1238249" cy="26003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4021" y="1236225"/>
              <a:ext cx="1520825" cy="213360"/>
            </a:xfrm>
            <a:custGeom>
              <a:avLst/>
              <a:gdLst/>
              <a:ahLst/>
              <a:cxnLst/>
              <a:rect l="l" t="t" r="r" b="b"/>
              <a:pathLst>
                <a:path w="1520825" h="213359">
                  <a:moveTo>
                    <a:pt x="1520503" y="0"/>
                  </a:moveTo>
                  <a:lnTo>
                    <a:pt x="0" y="213165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11214" y="143381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991" y="31160"/>
                  </a:moveTo>
                  <a:lnTo>
                    <a:pt x="0" y="21581"/>
                  </a:lnTo>
                  <a:lnTo>
                    <a:pt x="40622" y="0"/>
                  </a:lnTo>
                  <a:lnTo>
                    <a:pt x="44991" y="3116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11214" y="143381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0622" y="0"/>
                  </a:moveTo>
                  <a:lnTo>
                    <a:pt x="0" y="21581"/>
                  </a:lnTo>
                  <a:lnTo>
                    <a:pt x="44991" y="31160"/>
                  </a:lnTo>
                  <a:lnTo>
                    <a:pt x="40622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46559" y="1679742"/>
              <a:ext cx="1028065" cy="24765"/>
            </a:xfrm>
            <a:custGeom>
              <a:avLst/>
              <a:gdLst/>
              <a:ahLst/>
              <a:cxnLst/>
              <a:rect l="l" t="t" r="r" b="b"/>
              <a:pathLst>
                <a:path w="1028064" h="24764">
                  <a:moveTo>
                    <a:pt x="1027965" y="2415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03345" y="166401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2843" y="31456"/>
                  </a:moveTo>
                  <a:lnTo>
                    <a:pt x="0" y="14712"/>
                  </a:lnTo>
                  <a:lnTo>
                    <a:pt x="43583" y="0"/>
                  </a:lnTo>
                  <a:lnTo>
                    <a:pt x="42843" y="31456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03345" y="166401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583" y="0"/>
                  </a:moveTo>
                  <a:lnTo>
                    <a:pt x="0" y="14712"/>
                  </a:lnTo>
                  <a:lnTo>
                    <a:pt x="42843" y="31456"/>
                  </a:lnTo>
                  <a:lnTo>
                    <a:pt x="43583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13693" y="1928373"/>
              <a:ext cx="1560830" cy="243204"/>
            </a:xfrm>
            <a:custGeom>
              <a:avLst/>
              <a:gdLst/>
              <a:ahLst/>
              <a:cxnLst/>
              <a:rect l="l" t="t" r="r" b="b"/>
              <a:pathLst>
                <a:path w="1560830" h="243205">
                  <a:moveTo>
                    <a:pt x="1560831" y="24320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0983" y="1912828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40287" y="31090"/>
                  </a:moveTo>
                  <a:lnTo>
                    <a:pt x="0" y="8890"/>
                  </a:lnTo>
                  <a:lnTo>
                    <a:pt x="45132" y="0"/>
                  </a:lnTo>
                  <a:lnTo>
                    <a:pt x="40287" y="3109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70983" y="1912828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45132" y="0"/>
                  </a:moveTo>
                  <a:lnTo>
                    <a:pt x="0" y="8890"/>
                  </a:lnTo>
                  <a:lnTo>
                    <a:pt x="40287" y="31090"/>
                  </a:lnTo>
                  <a:lnTo>
                    <a:pt x="45132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25999" y="2497555"/>
              <a:ext cx="1148715" cy="113664"/>
            </a:xfrm>
            <a:custGeom>
              <a:avLst/>
              <a:gdLst/>
              <a:ahLst/>
              <a:cxnLst/>
              <a:rect l="l" t="t" r="r" b="b"/>
              <a:pathLst>
                <a:path w="1148714" h="113664">
                  <a:moveTo>
                    <a:pt x="1148525" y="11319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82982" y="2481898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1473" y="31313"/>
                  </a:moveTo>
                  <a:lnTo>
                    <a:pt x="0" y="11417"/>
                  </a:lnTo>
                  <a:lnTo>
                    <a:pt x="44559" y="0"/>
                  </a:lnTo>
                  <a:lnTo>
                    <a:pt x="41473" y="3131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82982" y="2481898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559" y="0"/>
                  </a:moveTo>
                  <a:lnTo>
                    <a:pt x="0" y="11417"/>
                  </a:lnTo>
                  <a:lnTo>
                    <a:pt x="41473" y="31313"/>
                  </a:lnTo>
                  <a:lnTo>
                    <a:pt x="44559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64226" y="2728898"/>
              <a:ext cx="1110615" cy="321310"/>
            </a:xfrm>
            <a:custGeom>
              <a:avLst/>
              <a:gdLst/>
              <a:ahLst/>
              <a:cxnLst/>
              <a:rect l="l" t="t" r="r" b="b"/>
              <a:pathLst>
                <a:path w="1110614" h="321310">
                  <a:moveTo>
                    <a:pt x="1110298" y="32102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22701" y="271378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7154" y="30227"/>
                  </a:moveTo>
                  <a:lnTo>
                    <a:pt x="0" y="3107"/>
                  </a:lnTo>
                  <a:lnTo>
                    <a:pt x="45894" y="0"/>
                  </a:lnTo>
                  <a:lnTo>
                    <a:pt x="37154" y="30227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22701" y="271378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45894" y="0"/>
                  </a:moveTo>
                  <a:lnTo>
                    <a:pt x="0" y="3107"/>
                  </a:lnTo>
                  <a:lnTo>
                    <a:pt x="37154" y="30227"/>
                  </a:lnTo>
                  <a:lnTo>
                    <a:pt x="45894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46069" y="3371998"/>
              <a:ext cx="1129030" cy="117475"/>
            </a:xfrm>
            <a:custGeom>
              <a:avLst/>
              <a:gdLst/>
              <a:ahLst/>
              <a:cxnLst/>
              <a:rect l="l" t="t" r="r" b="b"/>
              <a:pathLst>
                <a:path w="1129030" h="117475">
                  <a:moveTo>
                    <a:pt x="1128455" y="11710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03075" y="335635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1370" y="31297"/>
                  </a:moveTo>
                  <a:lnTo>
                    <a:pt x="0" y="11186"/>
                  </a:lnTo>
                  <a:lnTo>
                    <a:pt x="44618" y="0"/>
                  </a:lnTo>
                  <a:lnTo>
                    <a:pt x="41370" y="31297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03075" y="335635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618" y="0"/>
                  </a:moveTo>
                  <a:lnTo>
                    <a:pt x="0" y="11186"/>
                  </a:lnTo>
                  <a:lnTo>
                    <a:pt x="41370" y="31297"/>
                  </a:lnTo>
                  <a:lnTo>
                    <a:pt x="44618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247551" y="1111640"/>
            <a:ext cx="3008631" cy="10947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Testing end to end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(E2e)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219200"/>
              </a:lnSpc>
            </a:pPr>
            <a:r>
              <a:rPr sz="1400" spc="-5" dirty="0">
                <a:latin typeface="Arial"/>
                <a:cs typeface="Arial"/>
              </a:rPr>
              <a:t>Librerías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herramientas descargadas  Fuentes de la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aplicación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47553" y="2486165"/>
            <a:ext cx="2030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Configuración de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Angular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47551" y="2925340"/>
            <a:ext cx="2816860" cy="6873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Configuración de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npm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51"/>
              </a:spcBef>
            </a:pPr>
            <a:endParaRPr sz="1500">
              <a:latin typeface="Arial"/>
              <a:cs typeface="Arial"/>
            </a:endParaRPr>
          </a:p>
          <a:p>
            <a:pPr marL="12700"/>
            <a:r>
              <a:rPr sz="1400" spc="-5" dirty="0">
                <a:latin typeface="Arial"/>
                <a:cs typeface="Arial"/>
              </a:rPr>
              <a:t>Configuración de TypeScript </a:t>
            </a:r>
            <a:r>
              <a:rPr sz="1400" dirty="0">
                <a:latin typeface="Arial"/>
                <a:cs typeface="Arial"/>
              </a:rPr>
              <a:t>y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tslint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23651" y="2478365"/>
            <a:ext cx="17526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antes</a:t>
            </a:r>
            <a:r>
              <a:rPr sz="1400" spc="-7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.angular-cli.json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525325" y="2590255"/>
            <a:ext cx="816611" cy="41275"/>
            <a:chOff x="5525325" y="2590254"/>
            <a:chExt cx="816610" cy="41275"/>
          </a:xfrm>
        </p:grpSpPr>
        <p:sp>
          <p:nvSpPr>
            <p:cNvPr id="28" name="object 28"/>
            <p:cNvSpPr/>
            <p:nvPr/>
          </p:nvSpPr>
          <p:spPr>
            <a:xfrm>
              <a:off x="5525325" y="2610749"/>
              <a:ext cx="768350" cy="0"/>
            </a:xfrm>
            <a:custGeom>
              <a:avLst/>
              <a:gdLst/>
              <a:ahLst/>
              <a:cxnLst/>
              <a:rect l="l" t="t" r="r" b="b"/>
              <a:pathLst>
                <a:path w="768350">
                  <a:moveTo>
                    <a:pt x="0" y="0"/>
                  </a:moveTo>
                  <a:lnTo>
                    <a:pt x="76814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93475" y="25950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93475" y="25950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1093190"/>
            <a:ext cx="3353435" cy="4050665"/>
            <a:chOff x="0" y="1093187"/>
            <a:chExt cx="3353435" cy="4050665"/>
          </a:xfrm>
        </p:grpSpPr>
        <p:sp>
          <p:nvSpPr>
            <p:cNvPr id="3" name="object 3"/>
            <p:cNvSpPr/>
            <p:nvPr/>
          </p:nvSpPr>
          <p:spPr>
            <a:xfrm>
              <a:off x="578649" y="1093187"/>
              <a:ext cx="2461199" cy="30985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45707" y="1121537"/>
              <a:ext cx="1903095" cy="282575"/>
            </a:xfrm>
            <a:custGeom>
              <a:avLst/>
              <a:gdLst/>
              <a:ahLst/>
              <a:cxnLst/>
              <a:rect l="l" t="t" r="r" b="b"/>
              <a:pathLst>
                <a:path w="1903095" h="282575">
                  <a:moveTo>
                    <a:pt x="1902467" y="0"/>
                  </a:moveTo>
                  <a:lnTo>
                    <a:pt x="0" y="28201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2949" y="1387994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4" h="31750">
                  <a:moveTo>
                    <a:pt x="45065" y="31125"/>
                  </a:moveTo>
                  <a:lnTo>
                    <a:pt x="0" y="21901"/>
                  </a:lnTo>
                  <a:lnTo>
                    <a:pt x="40451" y="0"/>
                  </a:lnTo>
                  <a:lnTo>
                    <a:pt x="45065" y="3112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2949" y="1387994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4" h="31750">
                  <a:moveTo>
                    <a:pt x="40451" y="0"/>
                  </a:moveTo>
                  <a:lnTo>
                    <a:pt x="0" y="21901"/>
                  </a:lnTo>
                  <a:lnTo>
                    <a:pt x="45065" y="31125"/>
                  </a:lnTo>
                  <a:lnTo>
                    <a:pt x="40451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5092" y="1593587"/>
              <a:ext cx="1693545" cy="476250"/>
            </a:xfrm>
            <a:custGeom>
              <a:avLst/>
              <a:gdLst/>
              <a:ahLst/>
              <a:cxnLst/>
              <a:rect l="l" t="t" r="r" b="b"/>
              <a:pathLst>
                <a:path w="1693545" h="476250">
                  <a:moveTo>
                    <a:pt x="1693082" y="0"/>
                  </a:moveTo>
                  <a:lnTo>
                    <a:pt x="0" y="475934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3480" y="205437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45870" y="30291"/>
                  </a:moveTo>
                  <a:lnTo>
                    <a:pt x="0" y="26843"/>
                  </a:lnTo>
                  <a:lnTo>
                    <a:pt x="37354" y="0"/>
                  </a:lnTo>
                  <a:lnTo>
                    <a:pt x="45870" y="30291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13480" y="205437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7354" y="0"/>
                  </a:moveTo>
                  <a:lnTo>
                    <a:pt x="0" y="26843"/>
                  </a:lnTo>
                  <a:lnTo>
                    <a:pt x="45870" y="30291"/>
                  </a:lnTo>
                  <a:lnTo>
                    <a:pt x="37354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27193" y="2065624"/>
              <a:ext cx="1621155" cy="222885"/>
            </a:xfrm>
            <a:custGeom>
              <a:avLst/>
              <a:gdLst/>
              <a:ahLst/>
              <a:cxnLst/>
              <a:rect l="l" t="t" r="r" b="b"/>
              <a:pathLst>
                <a:path w="1621154" h="222885">
                  <a:moveTo>
                    <a:pt x="1620981" y="0"/>
                  </a:moveTo>
                  <a:lnTo>
                    <a:pt x="0" y="222623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84370" y="2272662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964" y="31172"/>
                  </a:moveTo>
                  <a:lnTo>
                    <a:pt x="0" y="21467"/>
                  </a:lnTo>
                  <a:lnTo>
                    <a:pt x="40682" y="0"/>
                  </a:lnTo>
                  <a:lnTo>
                    <a:pt x="44964" y="31172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4370" y="2272662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0682" y="0"/>
                  </a:moveTo>
                  <a:lnTo>
                    <a:pt x="0" y="21467"/>
                  </a:lnTo>
                  <a:lnTo>
                    <a:pt x="44964" y="31172"/>
                  </a:lnTo>
                  <a:lnTo>
                    <a:pt x="40682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76824" y="2718662"/>
              <a:ext cx="1771650" cy="9525"/>
            </a:xfrm>
            <a:custGeom>
              <a:avLst/>
              <a:gdLst/>
              <a:ahLst/>
              <a:cxnLst/>
              <a:rect l="l" t="t" r="r" b="b"/>
              <a:pathLst>
                <a:path w="1771650" h="9525">
                  <a:moveTo>
                    <a:pt x="1771350" y="0"/>
                  </a:moveTo>
                  <a:lnTo>
                    <a:pt x="0" y="900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3599" y="271193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304" y="31464"/>
                  </a:moveTo>
                  <a:lnTo>
                    <a:pt x="0" y="15952"/>
                  </a:lnTo>
                  <a:lnTo>
                    <a:pt x="43144" y="0"/>
                  </a:lnTo>
                  <a:lnTo>
                    <a:pt x="43304" y="3146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3599" y="271193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144" y="0"/>
                  </a:moveTo>
                  <a:lnTo>
                    <a:pt x="0" y="15952"/>
                  </a:lnTo>
                  <a:lnTo>
                    <a:pt x="43304" y="31464"/>
                  </a:lnTo>
                  <a:lnTo>
                    <a:pt x="43144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57221" y="3140426"/>
              <a:ext cx="1691005" cy="17780"/>
            </a:xfrm>
            <a:custGeom>
              <a:avLst/>
              <a:gdLst/>
              <a:ahLst/>
              <a:cxnLst/>
              <a:rect l="l" t="t" r="r" b="b"/>
              <a:pathLst>
                <a:path w="1691004" h="17780">
                  <a:moveTo>
                    <a:pt x="1690953" y="1741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13998" y="31246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061" y="31463"/>
                  </a:moveTo>
                  <a:lnTo>
                    <a:pt x="0" y="15286"/>
                  </a:lnTo>
                  <a:lnTo>
                    <a:pt x="43385" y="0"/>
                  </a:lnTo>
                  <a:lnTo>
                    <a:pt x="43061" y="3146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13998" y="31246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385" y="0"/>
                  </a:moveTo>
                  <a:lnTo>
                    <a:pt x="0" y="15286"/>
                  </a:lnTo>
                  <a:lnTo>
                    <a:pt x="43061" y="31463"/>
                  </a:lnTo>
                  <a:lnTo>
                    <a:pt x="43385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35279" y="3634457"/>
              <a:ext cx="1313180" cy="228600"/>
            </a:xfrm>
            <a:custGeom>
              <a:avLst/>
              <a:gdLst/>
              <a:ahLst/>
              <a:cxnLst/>
              <a:rect l="l" t="t" r="r" b="b"/>
              <a:pathLst>
                <a:path w="1313179" h="228600">
                  <a:moveTo>
                    <a:pt x="1312895" y="22840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92693" y="3618957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39889" y="30999"/>
                  </a:moveTo>
                  <a:lnTo>
                    <a:pt x="0" y="8091"/>
                  </a:lnTo>
                  <a:lnTo>
                    <a:pt x="45282" y="0"/>
                  </a:lnTo>
                  <a:lnTo>
                    <a:pt x="39889" y="30999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92693" y="3618957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45282" y="0"/>
                  </a:moveTo>
                  <a:lnTo>
                    <a:pt x="0" y="8091"/>
                  </a:lnTo>
                  <a:lnTo>
                    <a:pt x="39889" y="30999"/>
                  </a:lnTo>
                  <a:lnTo>
                    <a:pt x="45282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80504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Scaffolding </a:t>
            </a:r>
            <a:r>
              <a:rPr sz="2700" spc="45" dirty="0">
                <a:solidFill>
                  <a:srgbClr val="4A4A4A"/>
                </a:solidFill>
              </a:rPr>
              <a:t>con </a:t>
            </a:r>
            <a:r>
              <a:rPr sz="2700" spc="-20" dirty="0">
                <a:solidFill>
                  <a:srgbClr val="4A4A4A"/>
                </a:solidFill>
              </a:rPr>
              <a:t>Angular </a:t>
            </a:r>
            <a:r>
              <a:rPr sz="2700" spc="-105" dirty="0">
                <a:solidFill>
                  <a:srgbClr val="4A4A4A"/>
                </a:solidFill>
              </a:rPr>
              <a:t>: </a:t>
            </a:r>
            <a:r>
              <a:rPr sz="2700" spc="31" dirty="0">
                <a:solidFill>
                  <a:srgbClr val="FF0000"/>
                </a:solidFill>
              </a:rPr>
              <a:t>src</a:t>
            </a:r>
            <a:endParaRPr sz="2700" dirty="0">
              <a:solidFill>
                <a:srgbClr val="FF0000"/>
              </a:solidFill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21203" y="996950"/>
            <a:ext cx="4427855" cy="30499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Carpetas de la app, los ficheros estáticos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los</a:t>
            </a:r>
            <a:r>
              <a:rPr sz="1400" spc="-7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entornos</a:t>
            </a:r>
            <a:endParaRPr sz="1400"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751" dirty="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Icono inicial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(favicon)</a:t>
            </a:r>
          </a:p>
          <a:p>
            <a:pPr>
              <a:spcBef>
                <a:spcPts val="20"/>
              </a:spcBef>
            </a:pPr>
            <a:endParaRPr sz="1751" dirty="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400" b="1" spc="-5" dirty="0">
                <a:solidFill>
                  <a:srgbClr val="990000"/>
                </a:solidFill>
                <a:latin typeface="Arial"/>
                <a:cs typeface="Arial"/>
              </a:rPr>
              <a:t>Html</a:t>
            </a:r>
            <a:r>
              <a:rPr sz="1400" b="1" spc="-11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990000"/>
                </a:solidFill>
                <a:latin typeface="Arial"/>
                <a:cs typeface="Arial"/>
              </a:rPr>
              <a:t>inicial</a:t>
            </a:r>
            <a:endParaRPr sz="1400" dirty="0">
              <a:latin typeface="Arial"/>
              <a:cs typeface="Arial"/>
            </a:endParaRPr>
          </a:p>
          <a:p>
            <a:pPr marL="2435103">
              <a:spcBef>
                <a:spcPts val="571"/>
              </a:spcBef>
            </a:pPr>
            <a:r>
              <a:rPr sz="1400" spc="-5" dirty="0">
                <a:latin typeface="Arial"/>
                <a:cs typeface="Arial"/>
              </a:rPr>
              <a:t>Configuración de los</a:t>
            </a:r>
            <a:r>
              <a:rPr sz="1400" spc="-7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test</a:t>
            </a:r>
            <a:endParaRPr sz="1400" dirty="0">
              <a:latin typeface="Arial"/>
              <a:cs typeface="Arial"/>
            </a:endParaRPr>
          </a:p>
          <a:p>
            <a:pPr marL="12700">
              <a:spcBef>
                <a:spcPts val="1209"/>
              </a:spcBef>
            </a:pPr>
            <a:r>
              <a:rPr sz="1400" b="1" spc="-5" dirty="0">
                <a:solidFill>
                  <a:srgbClr val="990000"/>
                </a:solidFill>
                <a:latin typeface="Arial"/>
                <a:cs typeface="Arial"/>
              </a:rPr>
              <a:t>Script</a:t>
            </a:r>
            <a:r>
              <a:rPr sz="1400" b="1" spc="-11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1400" b="1" spc="-5" dirty="0" err="1">
                <a:solidFill>
                  <a:srgbClr val="990000"/>
                </a:solidFill>
                <a:latin typeface="Arial"/>
                <a:cs typeface="Arial"/>
              </a:rPr>
              <a:t>inicial</a:t>
            </a:r>
            <a:r>
              <a:rPr lang="es-ES" sz="1400" b="1" spc="-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endParaRPr sz="1400" dirty="0">
              <a:latin typeface="Arial"/>
              <a:cs typeface="Arial"/>
            </a:endParaRPr>
          </a:p>
          <a:p>
            <a:pPr>
              <a:spcBef>
                <a:spcPts val="51"/>
              </a:spcBef>
            </a:pPr>
            <a:endParaRPr sz="1500" dirty="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CSS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inicial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851" dirty="0">
              <a:latin typeface="Arial"/>
              <a:cs typeface="Arial"/>
            </a:endParaRPr>
          </a:p>
          <a:p>
            <a:pPr marL="12700"/>
            <a:r>
              <a:rPr sz="1400" spc="-5" dirty="0">
                <a:latin typeface="Arial"/>
                <a:cs typeface="Arial"/>
              </a:rPr>
              <a:t>Configuración de TypeScript </a:t>
            </a:r>
            <a:r>
              <a:rPr sz="1400" dirty="0">
                <a:latin typeface="Arial"/>
                <a:cs typeface="Arial"/>
              </a:rPr>
              <a:t>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tslint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448589" y="2371526"/>
            <a:ext cx="5502911" cy="1015365"/>
            <a:chOff x="1448587" y="2371525"/>
            <a:chExt cx="5502910" cy="1015365"/>
          </a:xfrm>
        </p:grpSpPr>
        <p:sp>
          <p:nvSpPr>
            <p:cNvPr id="25" name="object 25"/>
            <p:cNvSpPr/>
            <p:nvPr/>
          </p:nvSpPr>
          <p:spPr>
            <a:xfrm>
              <a:off x="1858251" y="2376287"/>
              <a:ext cx="3851275" cy="158750"/>
            </a:xfrm>
            <a:custGeom>
              <a:avLst/>
              <a:gdLst/>
              <a:ahLst/>
              <a:cxnLst/>
              <a:rect l="l" t="t" r="r" b="b"/>
              <a:pathLst>
                <a:path w="3851275" h="158750">
                  <a:moveTo>
                    <a:pt x="3850698" y="0"/>
                  </a:moveTo>
                  <a:lnTo>
                    <a:pt x="0" y="15845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15062" y="2519018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3835" y="31438"/>
                  </a:moveTo>
                  <a:lnTo>
                    <a:pt x="0" y="17496"/>
                  </a:lnTo>
                  <a:lnTo>
                    <a:pt x="42541" y="0"/>
                  </a:lnTo>
                  <a:lnTo>
                    <a:pt x="43835" y="31438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15062" y="2519018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2541" y="0"/>
                  </a:moveTo>
                  <a:lnTo>
                    <a:pt x="0" y="17496"/>
                  </a:lnTo>
                  <a:lnTo>
                    <a:pt x="43835" y="31438"/>
                  </a:lnTo>
                  <a:lnTo>
                    <a:pt x="42541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72067" y="2557587"/>
              <a:ext cx="5474335" cy="813435"/>
            </a:xfrm>
            <a:custGeom>
              <a:avLst/>
              <a:gdLst/>
              <a:ahLst/>
              <a:cxnLst/>
              <a:rect l="l" t="t" r="r" b="b"/>
              <a:pathLst>
                <a:path w="5474334" h="813435">
                  <a:moveTo>
                    <a:pt x="5474156" y="0"/>
                  </a:moveTo>
                  <a:lnTo>
                    <a:pt x="5474156" y="813299"/>
                  </a:lnTo>
                  <a:lnTo>
                    <a:pt x="0" y="81329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53349" y="336017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430" y="21423"/>
                  </a:moveTo>
                  <a:lnTo>
                    <a:pt x="0" y="10711"/>
                  </a:lnTo>
                  <a:lnTo>
                    <a:pt x="29430" y="0"/>
                  </a:lnTo>
                  <a:lnTo>
                    <a:pt x="18718" y="10711"/>
                  </a:lnTo>
                  <a:lnTo>
                    <a:pt x="29430" y="2142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53349" y="336017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8" y="10711"/>
                  </a:moveTo>
                  <a:lnTo>
                    <a:pt x="29430" y="0"/>
                  </a:lnTo>
                  <a:lnTo>
                    <a:pt x="0" y="10711"/>
                  </a:lnTo>
                  <a:lnTo>
                    <a:pt x="29430" y="21423"/>
                  </a:lnTo>
                  <a:lnTo>
                    <a:pt x="18718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5399" y="1159275"/>
            <a:ext cx="1737375" cy="1618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571" y="128365"/>
            <a:ext cx="492569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Scaffolding </a:t>
            </a:r>
            <a:r>
              <a:rPr sz="2700" spc="45" dirty="0">
                <a:solidFill>
                  <a:srgbClr val="4A4A4A"/>
                </a:solidFill>
              </a:rPr>
              <a:t>con </a:t>
            </a:r>
            <a:r>
              <a:rPr sz="2700" spc="-20" dirty="0">
                <a:solidFill>
                  <a:srgbClr val="4A4A4A"/>
                </a:solidFill>
              </a:rPr>
              <a:t>Angular </a:t>
            </a:r>
            <a:r>
              <a:rPr sz="2700" spc="-105" dirty="0">
                <a:solidFill>
                  <a:srgbClr val="4A4A4A"/>
                </a:solidFill>
              </a:rPr>
              <a:t>: </a:t>
            </a:r>
            <a:r>
              <a:rPr sz="2700" spc="40" dirty="0">
                <a:solidFill>
                  <a:srgbClr val="FF0000"/>
                </a:solidFill>
              </a:rPr>
              <a:t>app</a:t>
            </a:r>
            <a:endParaRPr sz="2700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74649" y="1421587"/>
            <a:ext cx="3006091" cy="175458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861727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Elementos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del  </a:t>
            </a:r>
            <a:r>
              <a:rPr sz="1400" dirty="0">
                <a:latin typeface="Arial"/>
                <a:cs typeface="Arial"/>
              </a:rPr>
              <a:t>componente  </a:t>
            </a:r>
            <a:r>
              <a:rPr sz="1400" spc="-5" dirty="0">
                <a:latin typeface="Arial"/>
                <a:cs typeface="Arial"/>
              </a:rPr>
              <a:t>principal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251">
              <a:latin typeface="Arial"/>
              <a:cs typeface="Arial"/>
            </a:endParaRPr>
          </a:p>
          <a:p>
            <a:pPr marL="492734"/>
            <a:r>
              <a:rPr sz="1400" dirty="0">
                <a:latin typeface="Arial"/>
                <a:cs typeface="Arial"/>
              </a:rPr>
              <a:t>Módulo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principal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31"/>
              </a:spcBef>
            </a:pPr>
            <a:endParaRPr sz="1451">
              <a:latin typeface="Arial"/>
              <a:cs typeface="Arial"/>
            </a:endParaRPr>
          </a:p>
          <a:p>
            <a:pPr marL="365107"/>
            <a:r>
              <a:rPr sz="1400" dirty="0">
                <a:latin typeface="Arial"/>
                <a:cs typeface="Arial"/>
              </a:rPr>
              <a:t>Módulo </a:t>
            </a:r>
            <a:r>
              <a:rPr sz="1400" spc="-5" dirty="0">
                <a:latin typeface="Arial"/>
                <a:cs typeface="Arial"/>
              </a:rPr>
              <a:t>de enrutamiento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principal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91011" y="1363340"/>
            <a:ext cx="1995805" cy="1662431"/>
            <a:chOff x="2591009" y="1363338"/>
            <a:chExt cx="1995805" cy="1662430"/>
          </a:xfrm>
        </p:grpSpPr>
        <p:sp>
          <p:nvSpPr>
            <p:cNvPr id="6" name="object 6"/>
            <p:cNvSpPr/>
            <p:nvPr/>
          </p:nvSpPr>
          <p:spPr>
            <a:xfrm>
              <a:off x="3027615" y="1382963"/>
              <a:ext cx="1074420" cy="373380"/>
            </a:xfrm>
            <a:custGeom>
              <a:avLst/>
              <a:gdLst/>
              <a:ahLst/>
              <a:cxnLst/>
              <a:rect l="l" t="t" r="r" b="b"/>
              <a:pathLst>
                <a:path w="1074420" h="373380">
                  <a:moveTo>
                    <a:pt x="1074009" y="37276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86779" y="1368100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4">
                  <a:moveTo>
                    <a:pt x="35677" y="29725"/>
                  </a:moveTo>
                  <a:lnTo>
                    <a:pt x="0" y="689"/>
                  </a:lnTo>
                  <a:lnTo>
                    <a:pt x="45994" y="0"/>
                  </a:lnTo>
                  <a:lnTo>
                    <a:pt x="35677" y="2972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86779" y="1368100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4">
                  <a:moveTo>
                    <a:pt x="45994" y="0"/>
                  </a:moveTo>
                  <a:lnTo>
                    <a:pt x="0" y="689"/>
                  </a:lnTo>
                  <a:lnTo>
                    <a:pt x="35677" y="29725"/>
                  </a:lnTo>
                  <a:lnTo>
                    <a:pt x="45994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38678" y="2354551"/>
              <a:ext cx="1943735" cy="237490"/>
            </a:xfrm>
            <a:custGeom>
              <a:avLst/>
              <a:gdLst/>
              <a:ahLst/>
              <a:cxnLst/>
              <a:rect l="l" t="t" r="r" b="b"/>
              <a:pathLst>
                <a:path w="1943735" h="237489">
                  <a:moveTo>
                    <a:pt x="1943371" y="23727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95771" y="2338934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0999" y="31233"/>
                  </a:moveTo>
                  <a:lnTo>
                    <a:pt x="0" y="10378"/>
                  </a:lnTo>
                  <a:lnTo>
                    <a:pt x="44813" y="0"/>
                  </a:lnTo>
                  <a:lnTo>
                    <a:pt x="40999" y="3123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95771" y="2338934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813" y="0"/>
                  </a:moveTo>
                  <a:lnTo>
                    <a:pt x="0" y="10378"/>
                  </a:lnTo>
                  <a:lnTo>
                    <a:pt x="40999" y="31233"/>
                  </a:lnTo>
                  <a:lnTo>
                    <a:pt x="44813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49314" y="2674653"/>
              <a:ext cx="1305560" cy="346710"/>
            </a:xfrm>
            <a:custGeom>
              <a:avLst/>
              <a:gdLst/>
              <a:ahLst/>
              <a:cxnLst/>
              <a:rect l="l" t="t" r="r" b="b"/>
              <a:pathLst>
                <a:path w="1305560" h="346710">
                  <a:moveTo>
                    <a:pt x="1305260" y="34624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07534" y="265944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7746" y="30413"/>
                  </a:moveTo>
                  <a:lnTo>
                    <a:pt x="0" y="4123"/>
                  </a:lnTo>
                  <a:lnTo>
                    <a:pt x="45814" y="0"/>
                  </a:lnTo>
                  <a:lnTo>
                    <a:pt x="37746" y="3041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07534" y="265944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45814" y="0"/>
                  </a:moveTo>
                  <a:lnTo>
                    <a:pt x="0" y="4123"/>
                  </a:lnTo>
                  <a:lnTo>
                    <a:pt x="37746" y="30413"/>
                  </a:lnTo>
                  <a:lnTo>
                    <a:pt x="45814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48095" y="1755724"/>
              <a:ext cx="1153795" cy="335915"/>
            </a:xfrm>
            <a:custGeom>
              <a:avLst/>
              <a:gdLst/>
              <a:ahLst/>
              <a:cxnLst/>
              <a:rect l="l" t="t" r="r" b="b"/>
              <a:pathLst>
                <a:path w="1153795" h="335914">
                  <a:moveTo>
                    <a:pt x="1153529" y="0"/>
                  </a:moveTo>
                  <a:lnTo>
                    <a:pt x="0" y="33592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06594" y="207654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45900" y="30210"/>
                  </a:moveTo>
                  <a:lnTo>
                    <a:pt x="0" y="27190"/>
                  </a:lnTo>
                  <a:lnTo>
                    <a:pt x="37102" y="0"/>
                  </a:lnTo>
                  <a:lnTo>
                    <a:pt x="45900" y="3021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06594" y="207654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37102" y="0"/>
                  </a:moveTo>
                  <a:lnTo>
                    <a:pt x="0" y="27190"/>
                  </a:lnTo>
                  <a:lnTo>
                    <a:pt x="45900" y="30210"/>
                  </a:lnTo>
                  <a:lnTo>
                    <a:pt x="37102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51090" y="1755724"/>
              <a:ext cx="950594" cy="95250"/>
            </a:xfrm>
            <a:custGeom>
              <a:avLst/>
              <a:gdLst/>
              <a:ahLst/>
              <a:cxnLst/>
              <a:rect l="l" t="t" r="r" b="b"/>
              <a:pathLst>
                <a:path w="950595" h="95250">
                  <a:moveTo>
                    <a:pt x="950533" y="0"/>
                  </a:moveTo>
                  <a:lnTo>
                    <a:pt x="0" y="9510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08080" y="183518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576" y="31309"/>
                  </a:moveTo>
                  <a:lnTo>
                    <a:pt x="0" y="19958"/>
                  </a:lnTo>
                  <a:lnTo>
                    <a:pt x="41444" y="0"/>
                  </a:lnTo>
                  <a:lnTo>
                    <a:pt x="44576" y="31309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08080" y="183518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1444" y="0"/>
                  </a:moveTo>
                  <a:lnTo>
                    <a:pt x="0" y="19958"/>
                  </a:lnTo>
                  <a:lnTo>
                    <a:pt x="44576" y="31309"/>
                  </a:lnTo>
                  <a:lnTo>
                    <a:pt x="41444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10738" y="1632573"/>
              <a:ext cx="991235" cy="123189"/>
            </a:xfrm>
            <a:custGeom>
              <a:avLst/>
              <a:gdLst/>
              <a:ahLst/>
              <a:cxnLst/>
              <a:rect l="l" t="t" r="r" b="b"/>
              <a:pathLst>
                <a:path w="991235" h="123189">
                  <a:moveTo>
                    <a:pt x="990886" y="12315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67843" y="161696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0954" y="31225"/>
                  </a:moveTo>
                  <a:lnTo>
                    <a:pt x="0" y="10281"/>
                  </a:lnTo>
                  <a:lnTo>
                    <a:pt x="44835" y="0"/>
                  </a:lnTo>
                  <a:lnTo>
                    <a:pt x="40954" y="3122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67843" y="161696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4835" y="0"/>
                  </a:moveTo>
                  <a:lnTo>
                    <a:pt x="0" y="10281"/>
                  </a:lnTo>
                  <a:lnTo>
                    <a:pt x="40954" y="31225"/>
                  </a:lnTo>
                  <a:lnTo>
                    <a:pt x="44835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1" y="128365"/>
            <a:ext cx="516953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5" dirty="0">
                <a:solidFill>
                  <a:srgbClr val="4A4A4A"/>
                </a:solidFill>
              </a:rPr>
              <a:t>Elementos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5" dirty="0">
                <a:solidFill>
                  <a:srgbClr val="4A4A4A"/>
                </a:solidFill>
              </a:rPr>
              <a:t>terceros:</a:t>
            </a:r>
            <a:r>
              <a:rPr sz="2700" spc="-35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Bootstrap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37426" y="810592"/>
            <a:ext cx="2922271" cy="20058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más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conocidas 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entre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alternativas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construir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UI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 aplicaciones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31"/>
              </a:spcBef>
            </a:pPr>
            <a:endParaRPr sz="3351">
              <a:latin typeface="Calibri"/>
              <a:cs typeface="Calibri"/>
            </a:endParaRPr>
          </a:p>
          <a:p>
            <a:pPr marL="126358">
              <a:spcBef>
                <a:spcPts val="5"/>
              </a:spcBef>
            </a:pPr>
            <a:r>
              <a:rPr sz="1600" b="1" spc="-5" dirty="0">
                <a:solidFill>
                  <a:srgbClr val="365F91"/>
                </a:solidFill>
                <a:latin typeface="Arial"/>
                <a:cs typeface="Arial"/>
              </a:rPr>
              <a:t>Instalación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53428" y="992976"/>
            <a:ext cx="4661825" cy="2549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66969" y="3822016"/>
            <a:ext cx="3957955" cy="435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598" indent="-336534">
              <a:lnSpc>
                <a:spcPts val="1664"/>
              </a:lnSpc>
              <a:spcBef>
                <a:spcPts val="100"/>
              </a:spcBef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añade la </a:t>
            </a:r>
            <a:r>
              <a:rPr sz="1400" dirty="0">
                <a:latin typeface="Arial"/>
                <a:cs typeface="Arial"/>
              </a:rPr>
              <a:t>carpeta </a:t>
            </a:r>
            <a:r>
              <a:rPr sz="1400" spc="-5" dirty="0">
                <a:latin typeface="Arial"/>
                <a:cs typeface="Arial"/>
              </a:rPr>
              <a:t>Bootstrap en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node_modules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64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actualiza las dependencias en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package.json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4052" y="3027525"/>
            <a:ext cx="2110105" cy="37638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59385" rIns="0" bIns="0" rtlCol="0">
            <a:spAutoFit/>
          </a:bodyPr>
          <a:lstStyle/>
          <a:p>
            <a:pPr marL="85721">
              <a:spcBef>
                <a:spcPts val="125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npm install</a:t>
            </a:r>
            <a:r>
              <a:rPr sz="1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bootstrap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44090" y="3565763"/>
            <a:ext cx="819785" cy="501651"/>
            <a:chOff x="1944087" y="3565762"/>
            <a:chExt cx="819785" cy="501650"/>
          </a:xfrm>
        </p:grpSpPr>
        <p:sp>
          <p:nvSpPr>
            <p:cNvPr id="8" name="object 8"/>
            <p:cNvSpPr/>
            <p:nvPr/>
          </p:nvSpPr>
          <p:spPr>
            <a:xfrm>
              <a:off x="1948850" y="3570525"/>
              <a:ext cx="791210" cy="481330"/>
            </a:xfrm>
            <a:custGeom>
              <a:avLst/>
              <a:gdLst/>
              <a:ahLst/>
              <a:cxnLst/>
              <a:rect l="l" t="t" r="r" b="b"/>
              <a:pathLst>
                <a:path w="791210" h="481329">
                  <a:moveTo>
                    <a:pt x="0" y="0"/>
                  </a:moveTo>
                  <a:lnTo>
                    <a:pt x="0" y="480899"/>
                  </a:lnTo>
                  <a:lnTo>
                    <a:pt x="791156" y="48089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29295" y="40407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29295" y="40407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6476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31" dirty="0">
                <a:solidFill>
                  <a:srgbClr val="4A4A4A"/>
                </a:solidFill>
              </a:rPr>
              <a:t>Bootstrap: </a:t>
            </a:r>
            <a:r>
              <a:rPr sz="2700" spc="25" dirty="0">
                <a:solidFill>
                  <a:srgbClr val="4A4A4A"/>
                </a:solidFill>
              </a:rPr>
              <a:t>incorporación </a:t>
            </a:r>
            <a:r>
              <a:rPr sz="2700" spc="-31" dirty="0">
                <a:solidFill>
                  <a:srgbClr val="4A4A4A"/>
                </a:solidFill>
              </a:rPr>
              <a:t>al</a:t>
            </a:r>
            <a:r>
              <a:rPr sz="2700" spc="-85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proyecto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3" y="810580"/>
            <a:ext cx="7063105" cy="34388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fichero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configuración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42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endParaRPr sz="2000">
              <a:latin typeface="Calibri"/>
              <a:cs typeface="Calibri"/>
            </a:endParaRPr>
          </a:p>
          <a:p>
            <a:pPr marL="620999">
              <a:lnSpc>
                <a:spcPts val="1664"/>
              </a:lnSpc>
              <a:spcBef>
                <a:spcPts val="1685"/>
              </a:spcBef>
            </a:pPr>
            <a:r>
              <a:rPr sz="1400" spc="-5" dirty="0">
                <a:latin typeface="Arial"/>
                <a:cs typeface="Arial"/>
              </a:rPr>
              <a:t>"styles":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[</a:t>
            </a:r>
            <a:endParaRPr sz="1400">
              <a:latin typeface="Arial"/>
              <a:cs typeface="Arial"/>
            </a:endParaRPr>
          </a:p>
          <a:p>
            <a:pPr marL="979757" marR="1929668" indent="-63497">
              <a:lnSpc>
                <a:spcPts val="1651"/>
              </a:lnSpc>
              <a:spcBef>
                <a:spcPts val="65"/>
              </a:spcBef>
            </a:pPr>
            <a:r>
              <a:rPr sz="1400" spc="-5" dirty="0">
                <a:latin typeface="Arial"/>
                <a:cs typeface="Arial"/>
              </a:rPr>
              <a:t>"node_modules/bootstrap/dist/css/bootstrap.min.css",  "src/styles.css"</a:t>
            </a:r>
            <a:endParaRPr sz="1400">
              <a:latin typeface="Arial"/>
              <a:cs typeface="Arial"/>
            </a:endParaRPr>
          </a:p>
          <a:p>
            <a:pPr marL="620999">
              <a:lnSpc>
                <a:spcPts val="1600"/>
              </a:lnSpc>
            </a:pPr>
            <a:r>
              <a:rPr sz="1400" spc="-5" dirty="0">
                <a:latin typeface="Arial"/>
                <a:cs typeface="Arial"/>
              </a:rPr>
              <a:t>],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651">
              <a:latin typeface="Arial"/>
              <a:cs typeface="Arial"/>
            </a:endParaRPr>
          </a:p>
          <a:p>
            <a:pPr marL="73022"/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Desde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fichero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inicial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35" dirty="0">
                <a:solidFill>
                  <a:srgbClr val="4A4A4A"/>
                </a:solidFill>
                <a:latin typeface="Calibri"/>
                <a:cs typeface="Calibri"/>
              </a:rPr>
              <a:t>CSS</a:t>
            </a:r>
            <a:r>
              <a:rPr sz="2000" spc="4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(styles.css)</a:t>
            </a:r>
            <a:endParaRPr sz="2000">
              <a:latin typeface="Calibri"/>
              <a:cs typeface="Calibri"/>
            </a:endParaRPr>
          </a:p>
          <a:p>
            <a:pPr marL="522579">
              <a:spcBef>
                <a:spcPts val="2165"/>
              </a:spcBef>
            </a:pPr>
            <a:r>
              <a:rPr sz="1400" spc="-5" dirty="0">
                <a:latin typeface="Arial"/>
                <a:cs typeface="Arial"/>
              </a:rPr>
              <a:t>@import</a:t>
            </a:r>
            <a:r>
              <a:rPr sz="1400" spc="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"../../node_modules/bootstrap/dist/css/bootstrap.min.css",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2051">
              <a:latin typeface="Arial"/>
              <a:cs typeface="Arial"/>
            </a:endParaRPr>
          </a:p>
          <a:p>
            <a:pPr marL="3385650" marR="5080">
              <a:lnSpc>
                <a:spcPts val="1651"/>
              </a:lnSpc>
              <a:spcBef>
                <a:spcPts val="5"/>
              </a:spcBef>
            </a:pPr>
            <a:r>
              <a:rPr sz="1400" spc="-5" dirty="0">
                <a:solidFill>
                  <a:srgbClr val="990000"/>
                </a:solidFill>
                <a:latin typeface="Arial"/>
                <a:cs typeface="Arial"/>
              </a:rPr>
              <a:t>Después </a:t>
            </a:r>
            <a:r>
              <a:rPr sz="1400" dirty="0">
                <a:solidFill>
                  <a:srgbClr val="990000"/>
                </a:solidFill>
                <a:latin typeface="Arial"/>
                <a:cs typeface="Arial"/>
              </a:rPr>
              <a:t>será </a:t>
            </a:r>
            <a:r>
              <a:rPr sz="1400" spc="-5" dirty="0">
                <a:solidFill>
                  <a:srgbClr val="990000"/>
                </a:solidFill>
                <a:latin typeface="Arial"/>
                <a:cs typeface="Arial"/>
              </a:rPr>
              <a:t>necesario </a:t>
            </a:r>
            <a:r>
              <a:rPr sz="1400" dirty="0">
                <a:solidFill>
                  <a:srgbClr val="990000"/>
                </a:solidFill>
                <a:latin typeface="Arial"/>
                <a:cs typeface="Arial"/>
              </a:rPr>
              <a:t>reiniciar </a:t>
            </a:r>
            <a:r>
              <a:rPr sz="1400" spc="-5" dirty="0">
                <a:solidFill>
                  <a:srgbClr val="990000"/>
                </a:solidFill>
                <a:latin typeface="Arial"/>
                <a:cs typeface="Arial"/>
              </a:rPr>
              <a:t>ng </a:t>
            </a:r>
            <a:r>
              <a:rPr sz="1400" dirty="0">
                <a:solidFill>
                  <a:srgbClr val="990000"/>
                </a:solidFill>
                <a:latin typeface="Arial"/>
                <a:cs typeface="Arial"/>
              </a:rPr>
              <a:t>serve,  </a:t>
            </a:r>
            <a:r>
              <a:rPr sz="1400" spc="-5" dirty="0">
                <a:solidFill>
                  <a:srgbClr val="990000"/>
                </a:solidFill>
                <a:latin typeface="Arial"/>
                <a:cs typeface="Arial"/>
              </a:rPr>
              <a:t>para que la </a:t>
            </a:r>
            <a:r>
              <a:rPr sz="1400" dirty="0">
                <a:solidFill>
                  <a:srgbClr val="990000"/>
                </a:solidFill>
                <a:latin typeface="Arial"/>
                <a:cs typeface="Arial"/>
              </a:rPr>
              <a:t>compilación </a:t>
            </a:r>
            <a:r>
              <a:rPr sz="1400" spc="-5" dirty="0">
                <a:solidFill>
                  <a:srgbClr val="990000"/>
                </a:solidFill>
                <a:latin typeface="Arial"/>
                <a:cs typeface="Arial"/>
              </a:rPr>
              <a:t>incluya estos</a:t>
            </a:r>
            <a:r>
              <a:rPr sz="1400" spc="-8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990000"/>
                </a:solidFill>
                <a:latin typeface="Arial"/>
                <a:cs typeface="Arial"/>
              </a:rPr>
              <a:t>cambios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1" y="128365"/>
            <a:ext cx="294449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Cambios </a:t>
            </a:r>
            <a:r>
              <a:rPr sz="2700" spc="-31" dirty="0">
                <a:solidFill>
                  <a:srgbClr val="4A4A4A"/>
                </a:solidFill>
              </a:rPr>
              <a:t>en la</a:t>
            </a:r>
            <a:r>
              <a:rPr sz="2700" spc="-65" dirty="0">
                <a:solidFill>
                  <a:srgbClr val="4A4A4A"/>
                </a:solidFill>
              </a:rPr>
              <a:t> </a:t>
            </a:r>
            <a:r>
              <a:rPr sz="2700" spc="40" dirty="0">
                <a:solidFill>
                  <a:srgbClr val="4A4A4A"/>
                </a:solidFill>
              </a:rPr>
              <a:t>App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49" y="810590"/>
            <a:ext cx="6689091" cy="27676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Entendiendo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</a:t>
            </a:r>
            <a:r>
              <a:rPr sz="2000" spc="15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componentes</a:t>
            </a:r>
            <a:endParaRPr sz="2000" dirty="0">
              <a:latin typeface="Calibri"/>
              <a:cs typeface="Calibri"/>
            </a:endParaRPr>
          </a:p>
          <a:p>
            <a:pPr marL="469876" indent="-322564">
              <a:buChar char="-"/>
              <a:tabLst>
                <a:tab pos="469243" algn="l"/>
                <a:tab pos="469876" algn="l"/>
              </a:tabLst>
            </a:pP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Cambio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51" dirty="0">
                <a:solidFill>
                  <a:srgbClr val="4A4A4A"/>
                </a:solidFill>
                <a:latin typeface="Calibri"/>
                <a:cs typeface="Calibri"/>
              </a:rPr>
              <a:t>título</a:t>
            </a:r>
            <a:endParaRPr sz="2000" dirty="0">
              <a:latin typeface="Calibri"/>
              <a:cs typeface="Calibri"/>
            </a:endParaRPr>
          </a:p>
          <a:p>
            <a:pPr marL="469876" indent="-322564">
              <a:buChar char="-"/>
              <a:tabLst>
                <a:tab pos="469243" algn="l"/>
                <a:tab pos="469876" algn="l"/>
              </a:tabLst>
            </a:pP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Incorporación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css: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Uso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Bootstrap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estilos</a:t>
            </a:r>
            <a:r>
              <a:rPr sz="2000" spc="37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propios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Calibri"/>
              <a:buChar char="-"/>
            </a:pPr>
            <a:endParaRPr sz="1951" dirty="0">
              <a:latin typeface="Calibri"/>
              <a:cs typeface="Calibri"/>
            </a:endParaRPr>
          </a:p>
          <a:p>
            <a:pPr marL="12700">
              <a:spcBef>
                <a:spcPts val="5"/>
              </a:spcBef>
            </a:pP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Entendiendo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estructura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34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carpetas</a:t>
            </a:r>
            <a:endParaRPr sz="2000" dirty="0">
              <a:latin typeface="Calibri"/>
              <a:cs typeface="Calibri"/>
            </a:endParaRPr>
          </a:p>
          <a:p>
            <a:pPr marL="469876" indent="-322564">
              <a:buChar char="-"/>
              <a:tabLst>
                <a:tab pos="469243" algn="l"/>
                <a:tab pos="469876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Ficheros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estáticos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</a:t>
            </a:r>
            <a:r>
              <a:rPr sz="2000" spc="1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assets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Calibri"/>
              <a:buChar char="-"/>
            </a:pPr>
            <a:endParaRPr sz="1951" dirty="0">
              <a:latin typeface="Calibri"/>
              <a:cs typeface="Calibri"/>
            </a:endParaRPr>
          </a:p>
          <a:p>
            <a:pPr marL="12700">
              <a:spcBef>
                <a:spcPts val="5"/>
              </a:spcBef>
            </a:pP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Uso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git</a:t>
            </a:r>
            <a:endParaRPr sz="2000" dirty="0">
              <a:latin typeface="Calibri"/>
              <a:cs typeface="Calibri"/>
            </a:endParaRPr>
          </a:p>
          <a:p>
            <a:pPr marL="469876" indent="-322564">
              <a:buChar char="-"/>
              <a:tabLst>
                <a:tab pos="469243" algn="l"/>
                <a:tab pos="469876" algn="l"/>
              </a:tabLst>
            </a:pP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Segunda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versión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app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repositorio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15CA32-2D59-5443-8747-08EB9A00CD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666752"/>
            <a:ext cx="9144000" cy="562604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245872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35" dirty="0">
                <a:solidFill>
                  <a:srgbClr val="4A4A4A"/>
                </a:solidFill>
              </a:rPr>
              <a:t>app.component</a:t>
            </a:r>
            <a:endParaRPr sz="2700"/>
          </a:p>
        </p:txBody>
      </p:sp>
      <p:grpSp>
        <p:nvGrpSpPr>
          <p:cNvPr id="3" name="object 3"/>
          <p:cNvGrpSpPr/>
          <p:nvPr/>
        </p:nvGrpSpPr>
        <p:grpSpPr>
          <a:xfrm>
            <a:off x="628340" y="992015"/>
            <a:ext cx="4248785" cy="3009265"/>
            <a:chOff x="628337" y="992012"/>
            <a:chExt cx="4248785" cy="3009265"/>
          </a:xfrm>
        </p:grpSpPr>
        <p:sp>
          <p:nvSpPr>
            <p:cNvPr id="4" name="object 4"/>
            <p:cNvSpPr/>
            <p:nvPr/>
          </p:nvSpPr>
          <p:spPr>
            <a:xfrm>
              <a:off x="633100" y="996775"/>
              <a:ext cx="4239260" cy="2999740"/>
            </a:xfrm>
            <a:custGeom>
              <a:avLst/>
              <a:gdLst/>
              <a:ahLst/>
              <a:cxnLst/>
              <a:rect l="l" t="t" r="r" b="b"/>
              <a:pathLst>
                <a:path w="4239260" h="2999740">
                  <a:moveTo>
                    <a:pt x="4238999" y="2999399"/>
                  </a:moveTo>
                  <a:lnTo>
                    <a:pt x="0" y="2999399"/>
                  </a:lnTo>
                  <a:lnTo>
                    <a:pt x="0" y="0"/>
                  </a:lnTo>
                  <a:lnTo>
                    <a:pt x="4238999" y="0"/>
                  </a:lnTo>
                  <a:lnTo>
                    <a:pt x="4238999" y="29993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3100" y="996775"/>
              <a:ext cx="4239260" cy="2999740"/>
            </a:xfrm>
            <a:custGeom>
              <a:avLst/>
              <a:gdLst/>
              <a:ahLst/>
              <a:cxnLst/>
              <a:rect l="l" t="t" r="r" b="b"/>
              <a:pathLst>
                <a:path w="4239260" h="2999740">
                  <a:moveTo>
                    <a:pt x="0" y="0"/>
                  </a:moveTo>
                  <a:lnTo>
                    <a:pt x="4238999" y="0"/>
                  </a:lnTo>
                  <a:lnTo>
                    <a:pt x="4238999" y="2999399"/>
                  </a:lnTo>
                  <a:lnTo>
                    <a:pt x="0" y="2999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8048" y="967311"/>
            <a:ext cx="3306445" cy="1137491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container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72712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header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row</a:t>
            </a:r>
            <a:r>
              <a:rPr sz="1051" b="1" spc="-5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align-items-center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32724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col-10 text-center</a:t>
            </a:r>
            <a:r>
              <a:rPr sz="1051" b="1" spc="-25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652748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Welcome to {{ title</a:t>
            </a:r>
            <a:r>
              <a:rPr sz="1051" b="1" spc="-40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}}!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32724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048" y="2062687"/>
            <a:ext cx="3786504" cy="1363322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32724">
              <a:spcBef>
                <a:spcPts val="5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col-2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92734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img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img-fluid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alt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Angular</a:t>
            </a:r>
            <a:r>
              <a:rPr sz="1051" b="1" spc="-3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Logo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endParaRPr sz="1051">
              <a:latin typeface="Courier New"/>
              <a:cs typeface="Courier New"/>
            </a:endParaRPr>
          </a:p>
          <a:p>
            <a:pPr marL="846414">
              <a:spcBef>
                <a:spcPts val="464"/>
              </a:spcBef>
            </a:pP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src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../assets/angular_logo.svg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32724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72712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header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028" y="3655266"/>
            <a:ext cx="25063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router-outlet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router-outlet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53265" y="2123015"/>
            <a:ext cx="3867785" cy="2350135"/>
            <a:chOff x="4653262" y="2123012"/>
            <a:chExt cx="3867785" cy="2350135"/>
          </a:xfrm>
        </p:grpSpPr>
        <p:sp>
          <p:nvSpPr>
            <p:cNvPr id="10" name="object 10"/>
            <p:cNvSpPr/>
            <p:nvPr/>
          </p:nvSpPr>
          <p:spPr>
            <a:xfrm>
              <a:off x="4658024" y="2127774"/>
              <a:ext cx="3858260" cy="2340610"/>
            </a:xfrm>
            <a:custGeom>
              <a:avLst/>
              <a:gdLst/>
              <a:ahLst/>
              <a:cxnLst/>
              <a:rect l="l" t="t" r="r" b="b"/>
              <a:pathLst>
                <a:path w="3858259" h="2340610">
                  <a:moveTo>
                    <a:pt x="3857699" y="2340599"/>
                  </a:moveTo>
                  <a:lnTo>
                    <a:pt x="0" y="2340599"/>
                  </a:lnTo>
                  <a:lnTo>
                    <a:pt x="0" y="0"/>
                  </a:lnTo>
                  <a:lnTo>
                    <a:pt x="3857699" y="0"/>
                  </a:lnTo>
                  <a:lnTo>
                    <a:pt x="3857699" y="2340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58024" y="2127774"/>
              <a:ext cx="3858260" cy="2340610"/>
            </a:xfrm>
            <a:custGeom>
              <a:avLst/>
              <a:gdLst/>
              <a:ahLst/>
              <a:cxnLst/>
              <a:rect l="l" t="t" r="r" b="b"/>
              <a:pathLst>
                <a:path w="3858259" h="2340610">
                  <a:moveTo>
                    <a:pt x="0" y="0"/>
                  </a:moveTo>
                  <a:lnTo>
                    <a:pt x="3857699" y="0"/>
                  </a:lnTo>
                  <a:lnTo>
                    <a:pt x="3857699" y="2340599"/>
                  </a:lnTo>
                  <a:lnTo>
                    <a:pt x="0" y="2340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731051" y="2195466"/>
            <a:ext cx="338645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Component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spc="-60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@angular/core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31052" y="2574562"/>
            <a:ext cx="3785235" cy="15529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06" marR="1285176" indent="-80007">
              <a:lnSpc>
                <a:spcPct val="136900"/>
              </a:lnSpc>
              <a:spcBef>
                <a:spcPts val="100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Component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selector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lang="es-ES" sz="1051" spc="-5" dirty="0">
                <a:solidFill>
                  <a:srgbClr val="777777"/>
                </a:solidFill>
                <a:latin typeface="Courier New"/>
                <a:cs typeface="Courier New"/>
              </a:rPr>
              <a:t>‘</a:t>
            </a:r>
            <a:r>
              <a:rPr lang="es-ES" sz="1051" spc="-5" dirty="0">
                <a:solidFill>
                  <a:srgbClr val="448C27"/>
                </a:solidFill>
                <a:latin typeface="Courier New"/>
                <a:cs typeface="Courier New"/>
              </a:rPr>
              <a:t>sepe-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root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</a:t>
            </a:r>
            <a:endParaRPr sz="1051" dirty="0">
              <a:latin typeface="Courier New"/>
              <a:cs typeface="Courier New"/>
            </a:endParaRPr>
          </a:p>
          <a:p>
            <a:pPr marL="92706" marR="5080">
              <a:lnSpc>
                <a:spcPct val="136900"/>
              </a:lnSpc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templateUrl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./app.component.html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styleUrls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2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./app.component.css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endParaRPr sz="1051" dirty="0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 dirty="0">
              <a:latin typeface="Courier New"/>
              <a:cs typeface="Courier New"/>
            </a:endParaRPr>
          </a:p>
          <a:p>
            <a:pPr marL="92706" marR="805140" indent="-80641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AppComponent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title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lang="es-ES" sz="1051" spc="-5" dirty="0">
                <a:solidFill>
                  <a:srgbClr val="777777"/>
                </a:solidFill>
                <a:latin typeface="Courier New"/>
                <a:cs typeface="Courier New"/>
              </a:rPr>
              <a:t>‘</a:t>
            </a:r>
            <a:r>
              <a:rPr lang="es-ES" sz="1051" spc="-5" dirty="0">
                <a:solidFill>
                  <a:srgbClr val="448C27"/>
                </a:solidFill>
                <a:latin typeface="Courier New"/>
                <a:cs typeface="Courier New"/>
              </a:rPr>
              <a:t>Curso Sepe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31052" y="4167141"/>
            <a:ext cx="1060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7678" y="1161508"/>
            <a:ext cx="3262449" cy="3262695"/>
          </a:xfrm>
          <a:prstGeom prst="rect">
            <a:avLst/>
          </a:prstGeom>
          <a:blipFill>
            <a:blip r:embed="rId2" cstate="print"/>
            <a:stretch>
              <a:fillRect t="-710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48742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45" dirty="0">
                <a:solidFill>
                  <a:srgbClr val="4A4A4A"/>
                </a:solidFill>
              </a:rPr>
              <a:t>git </a:t>
            </a:r>
            <a:r>
              <a:rPr sz="2700" spc="145" dirty="0">
                <a:solidFill>
                  <a:srgbClr val="4A4A4A"/>
                </a:solidFill>
              </a:rPr>
              <a:t>/ </a:t>
            </a:r>
            <a:r>
              <a:rPr sz="2700" spc="35" dirty="0">
                <a:solidFill>
                  <a:srgbClr val="4A4A4A"/>
                </a:solidFill>
              </a:rPr>
              <a:t>github </a:t>
            </a:r>
            <a:r>
              <a:rPr sz="2700" spc="15" dirty="0">
                <a:solidFill>
                  <a:srgbClr val="4A4A4A"/>
                </a:solidFill>
              </a:rPr>
              <a:t>desde</a:t>
            </a:r>
            <a:r>
              <a:rPr sz="2700" spc="-320" dirty="0">
                <a:solidFill>
                  <a:srgbClr val="4A4A4A"/>
                </a:solidFill>
              </a:rPr>
              <a:t> </a:t>
            </a:r>
            <a:r>
              <a:rPr sz="2700" spc="-75" dirty="0">
                <a:solidFill>
                  <a:srgbClr val="4A4A4A"/>
                </a:solidFill>
              </a:rPr>
              <a:t>VSC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1827027" y="3605091"/>
            <a:ext cx="922655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Gestión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del  </a:t>
            </a:r>
            <a:r>
              <a:rPr sz="1400" dirty="0">
                <a:latin typeface="Arial"/>
                <a:cs typeface="Arial"/>
              </a:rPr>
              <a:t>repositorio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63630" y="956790"/>
            <a:ext cx="3275329" cy="2587625"/>
            <a:chOff x="1563628" y="956787"/>
            <a:chExt cx="3275329" cy="2587625"/>
          </a:xfrm>
        </p:grpSpPr>
        <p:sp>
          <p:nvSpPr>
            <p:cNvPr id="6" name="object 6"/>
            <p:cNvSpPr/>
            <p:nvPr/>
          </p:nvSpPr>
          <p:spPr>
            <a:xfrm>
              <a:off x="1597540" y="2729973"/>
              <a:ext cx="739140" cy="809625"/>
            </a:xfrm>
            <a:custGeom>
              <a:avLst/>
              <a:gdLst/>
              <a:ahLst/>
              <a:cxnLst/>
              <a:rect l="l" t="t" r="r" b="b"/>
              <a:pathLst>
                <a:path w="739139" h="809625">
                  <a:moveTo>
                    <a:pt x="739059" y="80920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68390" y="2698056"/>
              <a:ext cx="41275" cy="42545"/>
            </a:xfrm>
            <a:custGeom>
              <a:avLst/>
              <a:gdLst/>
              <a:ahLst/>
              <a:cxnLst/>
              <a:rect l="l" t="t" r="r" b="b"/>
              <a:pathLst>
                <a:path w="41275" h="42544">
                  <a:moveTo>
                    <a:pt x="17533" y="42526"/>
                  </a:moveTo>
                  <a:lnTo>
                    <a:pt x="0" y="0"/>
                  </a:lnTo>
                  <a:lnTo>
                    <a:pt x="40767" y="21307"/>
                  </a:lnTo>
                  <a:lnTo>
                    <a:pt x="17533" y="42526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8390" y="2698056"/>
              <a:ext cx="41275" cy="42545"/>
            </a:xfrm>
            <a:custGeom>
              <a:avLst/>
              <a:gdLst/>
              <a:ahLst/>
              <a:cxnLst/>
              <a:rect l="l" t="t" r="r" b="b"/>
              <a:pathLst>
                <a:path w="41275" h="42544">
                  <a:moveTo>
                    <a:pt x="40767" y="21307"/>
                  </a:moveTo>
                  <a:lnTo>
                    <a:pt x="0" y="0"/>
                  </a:lnTo>
                  <a:lnTo>
                    <a:pt x="17533" y="42526"/>
                  </a:lnTo>
                  <a:lnTo>
                    <a:pt x="40767" y="21307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94857" y="1861212"/>
              <a:ext cx="636905" cy="203835"/>
            </a:xfrm>
            <a:custGeom>
              <a:avLst/>
              <a:gdLst/>
              <a:ahLst/>
              <a:cxnLst/>
              <a:rect l="l" t="t" r="r" b="b"/>
              <a:pathLst>
                <a:path w="636904" h="203835">
                  <a:moveTo>
                    <a:pt x="636767" y="20368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53687" y="184622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36377" y="29969"/>
                  </a:moveTo>
                  <a:lnTo>
                    <a:pt x="0" y="1815"/>
                  </a:lnTo>
                  <a:lnTo>
                    <a:pt x="45963" y="0"/>
                  </a:lnTo>
                  <a:lnTo>
                    <a:pt x="36377" y="29969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53687" y="184622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45963" y="0"/>
                  </a:moveTo>
                  <a:lnTo>
                    <a:pt x="0" y="1815"/>
                  </a:lnTo>
                  <a:lnTo>
                    <a:pt x="36377" y="29969"/>
                  </a:lnTo>
                  <a:lnTo>
                    <a:pt x="45963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32099" y="961550"/>
              <a:ext cx="901700" cy="397510"/>
            </a:xfrm>
            <a:custGeom>
              <a:avLst/>
              <a:gdLst/>
              <a:ahLst/>
              <a:cxnLst/>
              <a:rect l="l" t="t" r="r" b="b"/>
              <a:pathLst>
                <a:path w="901700" h="397509">
                  <a:moveTo>
                    <a:pt x="901700" y="0"/>
                  </a:moveTo>
                  <a:lnTo>
                    <a:pt x="0" y="397258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92542" y="1344411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4">
                  <a:moveTo>
                    <a:pt x="0" y="31824"/>
                  </a:moveTo>
                  <a:lnTo>
                    <a:pt x="33213" y="0"/>
                  </a:lnTo>
                  <a:lnTo>
                    <a:pt x="45899" y="28794"/>
                  </a:lnTo>
                  <a:lnTo>
                    <a:pt x="0" y="3182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92542" y="1344411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4">
                  <a:moveTo>
                    <a:pt x="33213" y="0"/>
                  </a:moveTo>
                  <a:lnTo>
                    <a:pt x="0" y="31824"/>
                  </a:lnTo>
                  <a:lnTo>
                    <a:pt x="45899" y="28794"/>
                  </a:lnTo>
                  <a:lnTo>
                    <a:pt x="33213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04649" y="1819413"/>
            <a:ext cx="984251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Mensaje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del  </a:t>
            </a:r>
            <a:r>
              <a:rPr sz="1400" dirty="0">
                <a:latin typeface="Arial"/>
                <a:cs typeface="Arial"/>
              </a:rPr>
              <a:t>commit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06828" y="716064"/>
            <a:ext cx="657225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Crear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  </a:t>
            </a:r>
            <a:r>
              <a:rPr sz="1400" dirty="0">
                <a:latin typeface="Arial"/>
                <a:cs typeface="Arial"/>
              </a:rPr>
              <a:t>commit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286865" y="1495665"/>
            <a:ext cx="4493895" cy="2812415"/>
            <a:chOff x="4286862" y="1495662"/>
            <a:chExt cx="4493895" cy="2812415"/>
          </a:xfrm>
        </p:grpSpPr>
        <p:sp>
          <p:nvSpPr>
            <p:cNvPr id="18" name="object 18"/>
            <p:cNvSpPr/>
            <p:nvPr/>
          </p:nvSpPr>
          <p:spPr>
            <a:xfrm>
              <a:off x="5356199" y="2599025"/>
              <a:ext cx="3424450" cy="16854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91624" y="1500424"/>
              <a:ext cx="2776855" cy="1066165"/>
            </a:xfrm>
            <a:custGeom>
              <a:avLst/>
              <a:gdLst/>
              <a:ahLst/>
              <a:cxnLst/>
              <a:rect l="l" t="t" r="r" b="b"/>
              <a:pathLst>
                <a:path w="2776854" h="1066164">
                  <a:moveTo>
                    <a:pt x="0" y="0"/>
                  </a:moveTo>
                  <a:lnTo>
                    <a:pt x="2776799" y="0"/>
                  </a:lnTo>
                  <a:lnTo>
                    <a:pt x="2776799" y="1065956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57713" y="2555670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10711" y="29430"/>
                  </a:moveTo>
                  <a:lnTo>
                    <a:pt x="0" y="0"/>
                  </a:lnTo>
                  <a:lnTo>
                    <a:pt x="10711" y="10711"/>
                  </a:lnTo>
                  <a:lnTo>
                    <a:pt x="21423" y="0"/>
                  </a:lnTo>
                  <a:lnTo>
                    <a:pt x="10711" y="2943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57713" y="2555670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10711" y="10711"/>
                  </a:moveTo>
                  <a:lnTo>
                    <a:pt x="0" y="0"/>
                  </a:lnTo>
                  <a:lnTo>
                    <a:pt x="10711" y="29430"/>
                  </a:lnTo>
                  <a:lnTo>
                    <a:pt x="21423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26349" y="3680400"/>
              <a:ext cx="1742439" cy="622935"/>
            </a:xfrm>
            <a:custGeom>
              <a:avLst/>
              <a:gdLst/>
              <a:ahLst/>
              <a:cxnLst/>
              <a:rect l="l" t="t" r="r" b="b"/>
              <a:pathLst>
                <a:path w="1742440" h="622935">
                  <a:moveTo>
                    <a:pt x="0" y="0"/>
                  </a:moveTo>
                  <a:lnTo>
                    <a:pt x="1742099" y="0"/>
                  </a:lnTo>
                  <a:lnTo>
                    <a:pt x="1742099" y="622799"/>
                  </a:lnTo>
                  <a:lnTo>
                    <a:pt x="0" y="62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2381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Angular CLI: </a:t>
            </a:r>
            <a:r>
              <a:rPr sz="2700" spc="-11" dirty="0">
                <a:solidFill>
                  <a:srgbClr val="4A4A4A"/>
                </a:solidFill>
              </a:rPr>
              <a:t>Despliegue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-31" dirty="0">
                <a:solidFill>
                  <a:srgbClr val="4A4A4A"/>
                </a:solidFill>
              </a:rPr>
              <a:t>la</a:t>
            </a:r>
            <a:r>
              <a:rPr sz="2700" spc="-51" dirty="0">
                <a:solidFill>
                  <a:srgbClr val="4A4A4A"/>
                </a:solidFill>
              </a:rPr>
              <a:t> </a:t>
            </a:r>
            <a:r>
              <a:rPr sz="2700" spc="40" dirty="0">
                <a:solidFill>
                  <a:srgbClr val="4A4A4A"/>
                </a:solidFill>
              </a:rPr>
              <a:t>app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2" y="810588"/>
            <a:ext cx="7560309" cy="15441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7335">
              <a:spcBef>
                <a:spcPts val="100"/>
              </a:spcBef>
            </a:pP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Angular-cli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incluye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comando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preparar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despliegue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aplicación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 dirty="0">
              <a:latin typeface="Calibri"/>
              <a:cs typeface="Calibri"/>
            </a:endParaRPr>
          </a:p>
          <a:p>
            <a:pPr marL="12700" marR="5080">
              <a:spcBef>
                <a:spcPts val="5"/>
              </a:spcBef>
            </a:pP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Cuando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queremos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publicar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aplicación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producción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tenemos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que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generar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archivos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optimizados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publicarlos en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servidor</a:t>
            </a:r>
            <a:r>
              <a:rPr sz="2000" spc="169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web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6749" y="2951478"/>
            <a:ext cx="944880" cy="29495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8740" rIns="0" bIns="0" rtlCol="0">
            <a:spAutoFit/>
          </a:bodyPr>
          <a:lstStyle/>
          <a:p>
            <a:pPr marL="85721">
              <a:spcBef>
                <a:spcPts val="62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1400" b="1" spc="-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6749" y="3505702"/>
            <a:ext cx="1466851" cy="29495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8740" rIns="0" bIns="0" rtlCol="0">
            <a:spAutoFit/>
          </a:bodyPr>
          <a:lstStyle/>
          <a:p>
            <a:pPr marL="85721">
              <a:spcBef>
                <a:spcPts val="62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npm run</a:t>
            </a:r>
            <a:r>
              <a:rPr sz="1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02377" y="2626490"/>
            <a:ext cx="2633345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generan en la </a:t>
            </a:r>
            <a:r>
              <a:rPr sz="1400" dirty="0">
                <a:latin typeface="Arial"/>
                <a:cs typeface="Arial"/>
              </a:rPr>
              <a:t>carpeta </a:t>
            </a:r>
            <a:r>
              <a:rPr sz="1400" b="1" spc="-5" dirty="0">
                <a:latin typeface="Arial"/>
                <a:cs typeface="Arial"/>
              </a:rPr>
              <a:t>dist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los  bundle de js, junto </a:t>
            </a:r>
            <a:r>
              <a:rPr sz="1400" dirty="0">
                <a:latin typeface="Arial"/>
                <a:cs typeface="Arial"/>
              </a:rPr>
              <a:t>con </a:t>
            </a:r>
            <a:r>
              <a:rPr sz="1400" spc="-5" dirty="0">
                <a:latin typeface="Arial"/>
                <a:cs typeface="Arial"/>
              </a:rPr>
              <a:t>otros  ficheros propios de la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aplicación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16489" y="2946253"/>
            <a:ext cx="1804035" cy="211455"/>
            <a:chOff x="2416487" y="2946252"/>
            <a:chExt cx="1804035" cy="211454"/>
          </a:xfrm>
        </p:grpSpPr>
        <p:sp>
          <p:nvSpPr>
            <p:cNvPr id="8" name="object 8"/>
            <p:cNvSpPr/>
            <p:nvPr/>
          </p:nvSpPr>
          <p:spPr>
            <a:xfrm>
              <a:off x="2421250" y="2966659"/>
              <a:ext cx="1751330" cy="186055"/>
            </a:xfrm>
            <a:custGeom>
              <a:avLst/>
              <a:gdLst/>
              <a:ahLst/>
              <a:cxnLst/>
              <a:rect l="l" t="t" r="r" b="b"/>
              <a:pathLst>
                <a:path w="1751329" h="186055">
                  <a:moveTo>
                    <a:pt x="0" y="185965"/>
                  </a:moveTo>
                  <a:lnTo>
                    <a:pt x="175126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70858" y="2951015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322" y="31289"/>
                  </a:moveTo>
                  <a:lnTo>
                    <a:pt x="0" y="0"/>
                  </a:lnTo>
                  <a:lnTo>
                    <a:pt x="44644" y="11080"/>
                  </a:lnTo>
                  <a:lnTo>
                    <a:pt x="3322" y="31289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70858" y="2951015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322" y="31289"/>
                  </a:moveTo>
                  <a:lnTo>
                    <a:pt x="44644" y="11080"/>
                  </a:lnTo>
                  <a:lnTo>
                    <a:pt x="0" y="0"/>
                  </a:lnTo>
                  <a:lnTo>
                    <a:pt x="3322" y="31289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424625" y="3528013"/>
            <a:ext cx="2741931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ejecuta la </a:t>
            </a:r>
            <a:r>
              <a:rPr sz="1400" dirty="0">
                <a:latin typeface="Arial"/>
                <a:cs typeface="Arial"/>
              </a:rPr>
              <a:t>versión </a:t>
            </a:r>
            <a:r>
              <a:rPr sz="1400" spc="-5" dirty="0">
                <a:latin typeface="Arial"/>
                <a:cs typeface="Arial"/>
              </a:rPr>
              <a:t>guardada en  package.json, generalmente  optimizada </a:t>
            </a:r>
            <a:r>
              <a:rPr sz="1400" dirty="0">
                <a:latin typeface="Arial"/>
                <a:cs typeface="Arial"/>
              </a:rPr>
              <a:t>con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--prod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38687" y="3701939"/>
            <a:ext cx="1404620" cy="274955"/>
            <a:chOff x="2938687" y="3701937"/>
            <a:chExt cx="1404620" cy="274955"/>
          </a:xfrm>
        </p:grpSpPr>
        <p:sp>
          <p:nvSpPr>
            <p:cNvPr id="13" name="object 13"/>
            <p:cNvSpPr/>
            <p:nvPr/>
          </p:nvSpPr>
          <p:spPr>
            <a:xfrm>
              <a:off x="2943449" y="3706700"/>
              <a:ext cx="1352550" cy="250190"/>
            </a:xfrm>
            <a:custGeom>
              <a:avLst/>
              <a:gdLst/>
              <a:ahLst/>
              <a:cxnLst/>
              <a:rect l="l" t="t" r="r" b="b"/>
              <a:pathLst>
                <a:path w="1352550" h="250189">
                  <a:moveTo>
                    <a:pt x="0" y="0"/>
                  </a:moveTo>
                  <a:lnTo>
                    <a:pt x="1352000" y="24971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2593" y="3940948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0" y="30941"/>
                  </a:moveTo>
                  <a:lnTo>
                    <a:pt x="5715" y="0"/>
                  </a:lnTo>
                  <a:lnTo>
                    <a:pt x="45363" y="23321"/>
                  </a:lnTo>
                  <a:lnTo>
                    <a:pt x="0" y="30941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92593" y="3940948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0" y="30941"/>
                  </a:moveTo>
                  <a:lnTo>
                    <a:pt x="45363" y="23321"/>
                  </a:lnTo>
                  <a:lnTo>
                    <a:pt x="5715" y="0"/>
                  </a:lnTo>
                  <a:lnTo>
                    <a:pt x="0" y="3094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2381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Consola JavaScript</a:t>
            </a:r>
            <a:endParaRPr sz="27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F5FC6D4-F575-C847-A68E-68E2E0D3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76350"/>
            <a:ext cx="3911600" cy="25146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34B160C-45ED-7943-AB88-E90F0984771F}"/>
              </a:ext>
            </a:extLst>
          </p:cNvPr>
          <p:cNvSpPr/>
          <p:nvPr/>
        </p:nvSpPr>
        <p:spPr>
          <a:xfrm>
            <a:off x="2286000" y="401955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chrome.google.com</a:t>
            </a:r>
            <a:r>
              <a:rPr lang="es-ES" dirty="0"/>
              <a:t>/</a:t>
            </a:r>
            <a:r>
              <a:rPr lang="es-ES" dirty="0" err="1"/>
              <a:t>webstore</a:t>
            </a:r>
            <a:r>
              <a:rPr lang="es-ES" dirty="0"/>
              <a:t>/</a:t>
            </a:r>
            <a:r>
              <a:rPr lang="es-ES" dirty="0" err="1"/>
              <a:t>detail</a:t>
            </a:r>
            <a:r>
              <a:rPr lang="es-ES" dirty="0"/>
              <a:t>/</a:t>
            </a:r>
            <a:r>
              <a:rPr lang="es-ES" dirty="0" err="1"/>
              <a:t>augury</a:t>
            </a:r>
            <a:r>
              <a:rPr lang="es-ES" dirty="0"/>
              <a:t>/</a:t>
            </a:r>
            <a:r>
              <a:rPr lang="es-ES" dirty="0" err="1"/>
              <a:t>elgalmkoelokbchhkhacckoklkejnhcd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94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9378" y="2051560"/>
            <a:ext cx="7058025" cy="749051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43" marR="5080" indent="-626079">
              <a:lnSpc>
                <a:spcPts val="2851"/>
              </a:lnSpc>
              <a:spcBef>
                <a:spcPts val="220"/>
              </a:spcBef>
              <a:tabLst>
                <a:tab pos="3929818" algn="l"/>
              </a:tabLst>
            </a:pPr>
            <a:r>
              <a:rPr sz="2400" spc="-20" dirty="0">
                <a:solidFill>
                  <a:srgbClr val="4A4A4A"/>
                </a:solidFill>
                <a:latin typeface="Arial"/>
                <a:cs typeface="Arial"/>
              </a:rPr>
              <a:t>1.a. </a:t>
            </a:r>
            <a:r>
              <a:rPr sz="2400" spc="25" dirty="0">
                <a:solidFill>
                  <a:srgbClr val="4A4A4A"/>
                </a:solidFill>
                <a:latin typeface="Arial"/>
                <a:cs typeface="Arial"/>
              </a:rPr>
              <a:t>Introducción</a:t>
            </a:r>
            <a:r>
              <a:rPr sz="2400" spc="65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sz="2400" spc="-51" dirty="0">
                <a:solidFill>
                  <a:srgbClr val="4A4A4A"/>
                </a:solidFill>
                <a:latin typeface="Arial"/>
                <a:cs typeface="Arial"/>
              </a:rPr>
              <a:t>a</a:t>
            </a:r>
            <a:r>
              <a:rPr sz="2400" spc="31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A4A4A"/>
                </a:solidFill>
                <a:latin typeface="Arial"/>
                <a:cs typeface="Arial"/>
              </a:rPr>
              <a:t>Angular.	</a:t>
            </a:r>
            <a:r>
              <a:rPr sz="2400" spc="25" dirty="0">
                <a:solidFill>
                  <a:srgbClr val="4A4A4A"/>
                </a:solidFill>
                <a:latin typeface="Arial"/>
                <a:cs typeface="Arial"/>
              </a:rPr>
              <a:t>Conceptos </a:t>
            </a:r>
            <a:r>
              <a:rPr sz="2400" dirty="0">
                <a:solidFill>
                  <a:srgbClr val="4A4A4A"/>
                </a:solidFill>
                <a:latin typeface="Arial"/>
                <a:cs typeface="Arial"/>
              </a:rPr>
              <a:t>y</a:t>
            </a:r>
            <a:r>
              <a:rPr sz="2400" spc="-51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sz="2400" spc="-11" dirty="0">
                <a:solidFill>
                  <a:srgbClr val="4A4A4A"/>
                </a:solidFill>
                <a:latin typeface="Arial"/>
                <a:cs typeface="Arial"/>
              </a:rPr>
              <a:t>versiones  </a:t>
            </a:r>
            <a:r>
              <a:rPr sz="2400" dirty="0">
                <a:solidFill>
                  <a:srgbClr val="4A4A4A"/>
                </a:solidFill>
                <a:latin typeface="Arial"/>
                <a:cs typeface="Arial"/>
              </a:rPr>
              <a:t>Entorno y </a:t>
            </a:r>
            <a:r>
              <a:rPr sz="2400" spc="-11" dirty="0">
                <a:solidFill>
                  <a:srgbClr val="4A4A4A"/>
                </a:solidFill>
                <a:latin typeface="Arial"/>
                <a:cs typeface="Arial"/>
              </a:rPr>
              <a:t>Herramientas </a:t>
            </a:r>
            <a:r>
              <a:rPr sz="2400" spc="15" dirty="0">
                <a:solidFill>
                  <a:srgbClr val="4A4A4A"/>
                </a:solidFill>
                <a:latin typeface="Arial"/>
                <a:cs typeface="Arial"/>
              </a:rPr>
              <a:t>de</a:t>
            </a:r>
            <a:r>
              <a:rPr sz="2400" spc="-35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sz="2400" spc="-11" dirty="0">
                <a:solidFill>
                  <a:srgbClr val="4A4A4A"/>
                </a:solidFill>
                <a:latin typeface="Arial"/>
                <a:cs typeface="Arial"/>
              </a:rPr>
              <a:t>Desarrollo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2125" y="3135931"/>
            <a:ext cx="38303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Inicio de un proyecto </a:t>
            </a:r>
            <a:r>
              <a:rPr dirty="0">
                <a:latin typeface="Arial"/>
                <a:cs typeface="Arial"/>
              </a:rPr>
              <a:t>con </a:t>
            </a:r>
            <a:r>
              <a:rPr spc="-5" dirty="0">
                <a:latin typeface="Arial"/>
                <a:cs typeface="Arial"/>
              </a:rPr>
              <a:t>Angular</a:t>
            </a:r>
            <a:r>
              <a:rPr spc="-9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CLI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2381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20" dirty="0">
                <a:solidFill>
                  <a:srgbClr val="4A4A4A"/>
                </a:solidFill>
              </a:rPr>
              <a:t>Extensiones VSC</a:t>
            </a:r>
            <a:endParaRPr sz="27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80F324-C08A-3D4C-B483-8A07CE6EC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49" y="1377950"/>
            <a:ext cx="2711451" cy="4330227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A226D1E4-65C0-2143-84D0-28074DF7ECF0}"/>
              </a:ext>
            </a:extLst>
          </p:cNvPr>
          <p:cNvSpPr txBox="1"/>
          <p:nvPr/>
        </p:nvSpPr>
        <p:spPr>
          <a:xfrm>
            <a:off x="361951" y="3114910"/>
            <a:ext cx="517682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7335">
              <a:spcBef>
                <a:spcPts val="100"/>
              </a:spcBef>
            </a:pPr>
            <a:r>
              <a:rPr lang="es-ES" sz="2000" dirty="0">
                <a:cs typeface="Calibri"/>
              </a:rPr>
              <a:t>https://</a:t>
            </a:r>
            <a:r>
              <a:rPr lang="es-ES" sz="2000" dirty="0" err="1">
                <a:cs typeface="Calibri"/>
              </a:rPr>
              <a:t>marketplace.visualstudio.com</a:t>
            </a:r>
            <a:r>
              <a:rPr lang="es-ES" sz="2000" dirty="0">
                <a:cs typeface="Calibri"/>
              </a:rPr>
              <a:t>/</a:t>
            </a:r>
            <a:r>
              <a:rPr lang="es-ES" sz="2000" dirty="0" err="1">
                <a:cs typeface="Calibri"/>
              </a:rPr>
              <a:t>items?itemName</a:t>
            </a:r>
            <a:r>
              <a:rPr lang="es-ES" sz="2000" dirty="0">
                <a:cs typeface="Calibri"/>
              </a:rPr>
              <a:t>=</a:t>
            </a:r>
            <a:r>
              <a:rPr lang="es-ES" sz="2000" dirty="0" err="1">
                <a:cs typeface="Calibri"/>
              </a:rPr>
              <a:t>johnpapa.angular-essentials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5C903A-1D4D-7440-82D5-85CF0CA28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1" y="1422400"/>
            <a:ext cx="5176829" cy="137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74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9378" y="2051560"/>
            <a:ext cx="7058025" cy="15158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lang="es-ES" sz="2400" spc="15" dirty="0">
                <a:solidFill>
                  <a:srgbClr val="4A4A4A"/>
                </a:solidFill>
                <a:latin typeface="Arial"/>
                <a:cs typeface="Arial"/>
              </a:rPr>
              <a:t>1.b.</a:t>
            </a:r>
            <a:r>
              <a:rPr lang="es-ES" sz="2400" spc="-11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lang="es-ES" sz="2400" spc="-15" dirty="0">
                <a:solidFill>
                  <a:srgbClr val="4A4A4A"/>
                </a:solidFill>
                <a:latin typeface="Arial"/>
                <a:cs typeface="Arial"/>
              </a:rPr>
              <a:t>Tecnologías.</a:t>
            </a:r>
            <a:endParaRPr lang="es-ES" sz="2400" dirty="0">
              <a:latin typeface="Arial"/>
              <a:cs typeface="Arial"/>
            </a:endParaRPr>
          </a:p>
          <a:p>
            <a:pPr marL="638143" marR="5080">
              <a:lnSpc>
                <a:spcPts val="2851"/>
              </a:lnSpc>
              <a:spcBef>
                <a:spcPts val="105"/>
              </a:spcBef>
            </a:pPr>
            <a:r>
              <a:rPr lang="es-ES" sz="2400" spc="-15" dirty="0">
                <a:solidFill>
                  <a:srgbClr val="4A4A4A"/>
                </a:solidFill>
                <a:latin typeface="Arial"/>
                <a:cs typeface="Arial"/>
              </a:rPr>
              <a:t>Lenguajes: </a:t>
            </a:r>
            <a:r>
              <a:rPr lang="es-ES" sz="2400" spc="-65" dirty="0">
                <a:solidFill>
                  <a:srgbClr val="4A4A4A"/>
                </a:solidFill>
                <a:latin typeface="Arial"/>
                <a:cs typeface="Arial"/>
              </a:rPr>
              <a:t>ES6 </a:t>
            </a:r>
            <a:r>
              <a:rPr lang="es-ES" sz="2400" dirty="0">
                <a:solidFill>
                  <a:srgbClr val="4A4A4A"/>
                </a:solidFill>
                <a:latin typeface="Arial"/>
                <a:cs typeface="Arial"/>
              </a:rPr>
              <a:t>y </a:t>
            </a:r>
            <a:r>
              <a:rPr lang="es-ES" sz="2400" spc="15" dirty="0" err="1">
                <a:solidFill>
                  <a:srgbClr val="4A4A4A"/>
                </a:solidFill>
                <a:latin typeface="Arial"/>
                <a:cs typeface="Arial"/>
              </a:rPr>
              <a:t>Typescript</a:t>
            </a:r>
            <a:r>
              <a:rPr lang="es-ES" sz="2400" spc="15" dirty="0">
                <a:solidFill>
                  <a:srgbClr val="4A4A4A"/>
                </a:solidFill>
                <a:latin typeface="Arial"/>
                <a:cs typeface="Arial"/>
              </a:rPr>
              <a:t>.  </a:t>
            </a:r>
            <a:r>
              <a:rPr lang="es-ES" sz="2400" spc="-5" dirty="0">
                <a:solidFill>
                  <a:srgbClr val="4A4A4A"/>
                </a:solidFill>
                <a:latin typeface="Arial"/>
                <a:cs typeface="Arial"/>
              </a:rPr>
              <a:t>Web</a:t>
            </a:r>
            <a:r>
              <a:rPr lang="es-ES" sz="2400" spc="-15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lang="es-ES" sz="2400" spc="20" dirty="0" err="1">
                <a:solidFill>
                  <a:srgbClr val="4A4A4A"/>
                </a:solidFill>
                <a:latin typeface="Arial"/>
                <a:cs typeface="Arial"/>
              </a:rPr>
              <a:t>Components</a:t>
            </a:r>
            <a:endParaRPr lang="es-ES" sz="2400" dirty="0">
              <a:latin typeface="Arial"/>
              <a:cs typeface="Arial"/>
            </a:endParaRPr>
          </a:p>
          <a:p>
            <a:pPr marL="638143">
              <a:lnSpc>
                <a:spcPts val="2760"/>
              </a:lnSpc>
            </a:pPr>
            <a:r>
              <a:rPr lang="es-ES" sz="2400" spc="-20" dirty="0" err="1">
                <a:solidFill>
                  <a:srgbClr val="4A4A4A"/>
                </a:solidFill>
                <a:latin typeface="Arial"/>
                <a:cs typeface="Arial"/>
              </a:rPr>
              <a:t>RxJS</a:t>
            </a:r>
            <a:r>
              <a:rPr lang="es-ES" sz="2400" spc="-11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lang="es-ES" sz="2400" spc="-55" dirty="0">
                <a:solidFill>
                  <a:srgbClr val="4A4A4A"/>
                </a:solidFill>
                <a:latin typeface="Arial"/>
                <a:cs typeface="Arial"/>
              </a:rPr>
              <a:t>(</a:t>
            </a:r>
            <a:r>
              <a:rPr lang="es-ES" sz="2400" spc="-55" dirty="0" err="1">
                <a:solidFill>
                  <a:srgbClr val="4A4A4A"/>
                </a:solidFill>
                <a:latin typeface="Arial"/>
                <a:cs typeface="Arial"/>
              </a:rPr>
              <a:t>ReactiveX</a:t>
            </a:r>
            <a:r>
              <a:rPr lang="es-ES" sz="2400" spc="-55" dirty="0">
                <a:solidFill>
                  <a:srgbClr val="4A4A4A"/>
                </a:solidFill>
                <a:latin typeface="Arial"/>
                <a:cs typeface="Arial"/>
              </a:rPr>
              <a:t>)</a:t>
            </a:r>
            <a:endParaRPr lang="es-E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6920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31050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11" dirty="0" err="1">
                <a:solidFill>
                  <a:srgbClr val="4A4A4A"/>
                </a:solidFill>
              </a:rPr>
              <a:t>ECMAScript</a:t>
            </a:r>
            <a:r>
              <a:rPr lang="es-ES" sz="2700" spc="-95" dirty="0">
                <a:solidFill>
                  <a:srgbClr val="4A4A4A"/>
                </a:solidFill>
              </a:rPr>
              <a:t> </a:t>
            </a:r>
            <a:r>
              <a:rPr lang="es-ES" sz="2700" dirty="0">
                <a:solidFill>
                  <a:srgbClr val="4A4A4A"/>
                </a:solidFill>
              </a:rPr>
              <a:t>6</a:t>
            </a:r>
            <a:endParaRPr sz="2700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42A05FC-FA9B-9243-B1F1-C744F4616A4F}"/>
              </a:ext>
            </a:extLst>
          </p:cNvPr>
          <p:cNvSpPr/>
          <p:nvPr/>
        </p:nvSpPr>
        <p:spPr>
          <a:xfrm>
            <a:off x="838202" y="895351"/>
            <a:ext cx="7734599" cy="366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80732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11" dirty="0" err="1">
                <a:solidFill>
                  <a:srgbClr val="4A4A4A"/>
                </a:solidFill>
              </a:rPr>
              <a:t>ECMAScript</a:t>
            </a:r>
            <a:r>
              <a:rPr lang="es-ES" sz="2700" spc="-95" dirty="0">
                <a:solidFill>
                  <a:srgbClr val="4A4A4A"/>
                </a:solidFill>
              </a:rPr>
              <a:t> </a:t>
            </a:r>
            <a:r>
              <a:rPr lang="es-ES" sz="2700" dirty="0">
                <a:solidFill>
                  <a:srgbClr val="4A4A4A"/>
                </a:solidFill>
              </a:rPr>
              <a:t>6 &gt; Activar Funciones Experimentales</a:t>
            </a:r>
            <a:endParaRPr sz="27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AA4706E-751D-A04F-9101-90EB55967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62151"/>
            <a:ext cx="6350000" cy="430530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1CFCCBB0-F27A-2348-84DE-051C021BF287}"/>
              </a:ext>
            </a:extLst>
          </p:cNvPr>
          <p:cNvSpPr txBox="1"/>
          <p:nvPr/>
        </p:nvSpPr>
        <p:spPr>
          <a:xfrm>
            <a:off x="627852" y="810588"/>
            <a:ext cx="8058949" cy="125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7335">
              <a:spcBef>
                <a:spcPts val="100"/>
              </a:spcBef>
            </a:pPr>
            <a:r>
              <a:rPr lang="es-ES" sz="2000" spc="31" dirty="0">
                <a:solidFill>
                  <a:srgbClr val="4A4A4A"/>
                </a:solidFill>
                <a:cs typeface="Calibri"/>
              </a:rPr>
              <a:t>Para probar directamente código ES6 en la consola de tu navegador. Escribe en la barra de direcciones </a:t>
            </a:r>
            <a:r>
              <a:rPr lang="es-ES" sz="2000" spc="31" dirty="0" err="1">
                <a:solidFill>
                  <a:srgbClr val="4A4A4A"/>
                </a:solidFill>
                <a:cs typeface="Calibri"/>
              </a:rPr>
              <a:t>chrome</a:t>
            </a:r>
            <a:r>
              <a:rPr lang="es-ES" sz="2000" spc="31" dirty="0">
                <a:solidFill>
                  <a:srgbClr val="4A4A4A"/>
                </a:solidFill>
                <a:cs typeface="Calibri"/>
              </a:rPr>
              <a:t>://</a:t>
            </a:r>
            <a:r>
              <a:rPr lang="es-ES" sz="2000" spc="31" dirty="0" err="1">
                <a:solidFill>
                  <a:srgbClr val="4A4A4A"/>
                </a:solidFill>
                <a:cs typeface="Calibri"/>
              </a:rPr>
              <a:t>flags</a:t>
            </a:r>
            <a:r>
              <a:rPr lang="es-ES" sz="2000" spc="31" dirty="0">
                <a:solidFill>
                  <a:srgbClr val="4A4A4A"/>
                </a:solidFill>
                <a:cs typeface="Calibri"/>
              </a:rPr>
              <a:t> y tendrás una página como ésta:</a:t>
            </a:r>
          </a:p>
          <a:p>
            <a:pPr marL="12700" marR="467335">
              <a:spcBef>
                <a:spcPts val="100"/>
              </a:spcBef>
            </a:pPr>
            <a:endParaRPr lang="es-ES" sz="2000" spc="31" dirty="0">
              <a:solidFill>
                <a:srgbClr val="4A4A4A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7863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31050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ES6: </a:t>
            </a:r>
            <a:r>
              <a:rPr sz="2700" spc="-5" dirty="0">
                <a:solidFill>
                  <a:srgbClr val="4A4A4A"/>
                </a:solidFill>
              </a:rPr>
              <a:t>Nuevos </a:t>
            </a:r>
            <a:r>
              <a:rPr sz="2700" dirty="0">
                <a:solidFill>
                  <a:srgbClr val="4A4A4A"/>
                </a:solidFill>
              </a:rPr>
              <a:t>elementos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35" dirty="0">
                <a:solidFill>
                  <a:srgbClr val="4A4A4A"/>
                </a:solidFill>
              </a:rPr>
              <a:t> </a:t>
            </a:r>
            <a:r>
              <a:rPr sz="2700" spc="51" dirty="0">
                <a:solidFill>
                  <a:srgbClr val="4A4A4A"/>
                </a:solidFill>
              </a:rPr>
              <a:t>código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88817" y="959565"/>
            <a:ext cx="5156835" cy="372608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85744" indent="-285744" algn="just">
              <a:lnSpc>
                <a:spcPct val="130000"/>
              </a:lnSpc>
              <a:buFont typeface="Arial"/>
              <a:buChar char="•"/>
            </a:pPr>
            <a:r>
              <a:rPr lang="es-ES" sz="2000" dirty="0">
                <a:latin typeface="Helvetica"/>
                <a:cs typeface="Helvetica"/>
              </a:rPr>
              <a:t>Función </a:t>
            </a:r>
            <a:r>
              <a:rPr lang="es-ES" sz="2000" dirty="0" err="1">
                <a:latin typeface="Helvetica"/>
                <a:cs typeface="Helvetica"/>
              </a:rPr>
              <a:t>Arrow</a:t>
            </a:r>
            <a:endParaRPr lang="es-ES" sz="2000" dirty="0">
              <a:latin typeface="Helvetica"/>
              <a:cs typeface="Helvetica"/>
            </a:endParaRPr>
          </a:p>
          <a:p>
            <a:pPr marL="285744" indent="-285744" algn="just">
              <a:lnSpc>
                <a:spcPct val="130000"/>
              </a:lnSpc>
              <a:buFont typeface="Arial"/>
              <a:buChar char="•"/>
            </a:pPr>
            <a:r>
              <a:rPr lang="es-ES" sz="2000" dirty="0">
                <a:latin typeface="Helvetica"/>
                <a:cs typeface="Helvetica"/>
              </a:rPr>
              <a:t>Clases</a:t>
            </a:r>
          </a:p>
          <a:p>
            <a:pPr marL="285744" indent="-285744" algn="just">
              <a:lnSpc>
                <a:spcPct val="130000"/>
              </a:lnSpc>
              <a:buFont typeface="Arial"/>
              <a:buChar char="•"/>
            </a:pPr>
            <a:r>
              <a:rPr lang="es-ES" sz="2000" dirty="0" err="1">
                <a:latin typeface="Helvetica"/>
                <a:cs typeface="Helvetica"/>
              </a:rPr>
              <a:t>This</a:t>
            </a:r>
            <a:r>
              <a:rPr lang="es-ES" sz="2000" dirty="0">
                <a:latin typeface="Helvetica"/>
                <a:cs typeface="Helvetica"/>
              </a:rPr>
              <a:t> </a:t>
            </a:r>
          </a:p>
          <a:p>
            <a:pPr marL="285744" indent="-285744" algn="just">
              <a:lnSpc>
                <a:spcPct val="130000"/>
              </a:lnSpc>
              <a:buFont typeface="Arial"/>
              <a:buChar char="•"/>
            </a:pPr>
            <a:r>
              <a:rPr lang="es-ES" sz="2000" dirty="0" err="1">
                <a:latin typeface="Helvetica"/>
                <a:cs typeface="Helvetica"/>
              </a:rPr>
              <a:t>let</a:t>
            </a:r>
            <a:r>
              <a:rPr lang="es-ES" sz="2000" dirty="0">
                <a:latin typeface="Helvetica"/>
                <a:cs typeface="Helvetica"/>
              </a:rPr>
              <a:t> y </a:t>
            </a:r>
            <a:r>
              <a:rPr lang="es-ES" sz="2000" dirty="0" err="1">
                <a:latin typeface="Helvetica"/>
                <a:cs typeface="Helvetica"/>
              </a:rPr>
              <a:t>const</a:t>
            </a:r>
            <a:endParaRPr lang="es-ES" sz="2000" dirty="0">
              <a:latin typeface="Helvetica"/>
              <a:cs typeface="Helvetica"/>
            </a:endParaRPr>
          </a:p>
          <a:p>
            <a:pPr marL="285744" indent="-285744" algn="just">
              <a:lnSpc>
                <a:spcPct val="130000"/>
              </a:lnSpc>
              <a:buFont typeface="Arial"/>
              <a:buChar char="•"/>
            </a:pPr>
            <a:r>
              <a:rPr lang="es-ES" sz="2000" dirty="0" err="1">
                <a:latin typeface="Helvetica"/>
                <a:cs typeface="Helvetica"/>
              </a:rPr>
              <a:t>Template</a:t>
            </a:r>
            <a:r>
              <a:rPr lang="es-ES" sz="2000" dirty="0">
                <a:latin typeface="Helvetica"/>
                <a:cs typeface="Helvetica"/>
              </a:rPr>
              <a:t> </a:t>
            </a:r>
            <a:r>
              <a:rPr lang="es-ES" sz="2000" dirty="0" err="1">
                <a:latin typeface="Helvetica"/>
                <a:cs typeface="Helvetica"/>
              </a:rPr>
              <a:t>Strings</a:t>
            </a:r>
            <a:endParaRPr lang="es-ES" sz="2000" dirty="0">
              <a:latin typeface="Helvetica"/>
              <a:cs typeface="Helvetica"/>
            </a:endParaRPr>
          </a:p>
          <a:p>
            <a:pPr marL="285744" indent="-285744" algn="just">
              <a:lnSpc>
                <a:spcPct val="130000"/>
              </a:lnSpc>
              <a:buFont typeface="Arial"/>
              <a:buChar char="•"/>
            </a:pPr>
            <a:r>
              <a:rPr lang="es-ES" sz="2000" dirty="0" err="1">
                <a:latin typeface="Helvetica"/>
                <a:cs typeface="Helvetica"/>
              </a:rPr>
              <a:t>Destructuring</a:t>
            </a:r>
            <a:endParaRPr lang="es-ES" sz="2000" dirty="0">
              <a:latin typeface="Helvetica"/>
              <a:cs typeface="Helvetica"/>
            </a:endParaRPr>
          </a:p>
          <a:p>
            <a:pPr marL="285744" indent="-285744" algn="just">
              <a:lnSpc>
                <a:spcPct val="130000"/>
              </a:lnSpc>
              <a:buFont typeface="Arial"/>
              <a:buChar char="•"/>
            </a:pPr>
            <a:r>
              <a:rPr lang="es-ES" sz="2000" dirty="0">
                <a:latin typeface="Helvetica"/>
                <a:cs typeface="Helvetica"/>
              </a:rPr>
              <a:t>Valores por defecto</a:t>
            </a:r>
          </a:p>
          <a:p>
            <a:pPr marL="285744" indent="-285744" algn="just">
              <a:lnSpc>
                <a:spcPct val="130000"/>
              </a:lnSpc>
              <a:buFont typeface="Arial"/>
              <a:buChar char="•"/>
            </a:pPr>
            <a:r>
              <a:rPr lang="es-ES" sz="2000" dirty="0">
                <a:latin typeface="Helvetica"/>
                <a:cs typeface="Helvetica"/>
              </a:rPr>
              <a:t>Módulos</a:t>
            </a:r>
          </a:p>
          <a:p>
            <a:pPr marL="285744" indent="-285744" algn="just">
              <a:lnSpc>
                <a:spcPct val="130000"/>
              </a:lnSpc>
              <a:buFont typeface="Arial"/>
              <a:buChar char="•"/>
            </a:pPr>
            <a:r>
              <a:rPr lang="es-ES" sz="2000" dirty="0">
                <a:latin typeface="Helvetica"/>
                <a:cs typeface="Helvetica"/>
              </a:rPr>
              <a:t>Promesas</a:t>
            </a:r>
          </a:p>
        </p:txBody>
      </p:sp>
    </p:spTree>
    <p:extLst>
      <p:ext uri="{BB962C8B-B14F-4D97-AF65-F5344CB8AC3E}">
        <p14:creationId xmlns:p14="http://schemas.microsoft.com/office/powerpoint/2010/main" val="1789248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89389"/>
            <a:ext cx="6370320" cy="4254500"/>
            <a:chOff x="0" y="889387"/>
            <a:chExt cx="6370320" cy="4254500"/>
          </a:xfrm>
        </p:grpSpPr>
        <p:sp>
          <p:nvSpPr>
            <p:cNvPr id="3" name="object 3"/>
            <p:cNvSpPr/>
            <p:nvPr/>
          </p:nvSpPr>
          <p:spPr>
            <a:xfrm>
              <a:off x="578649" y="894149"/>
              <a:ext cx="5786755" cy="3383915"/>
            </a:xfrm>
            <a:custGeom>
              <a:avLst/>
              <a:gdLst/>
              <a:ahLst/>
              <a:cxnLst/>
              <a:rect l="l" t="t" r="r" b="b"/>
              <a:pathLst>
                <a:path w="5786755" h="3383915">
                  <a:moveTo>
                    <a:pt x="5786399" y="3383399"/>
                  </a:moveTo>
                  <a:lnTo>
                    <a:pt x="0" y="3383399"/>
                  </a:lnTo>
                  <a:lnTo>
                    <a:pt x="0" y="0"/>
                  </a:lnTo>
                  <a:lnTo>
                    <a:pt x="5786399" y="0"/>
                  </a:lnTo>
                  <a:lnTo>
                    <a:pt x="5786399" y="33833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8649" y="894149"/>
              <a:ext cx="5786755" cy="3383915"/>
            </a:xfrm>
            <a:custGeom>
              <a:avLst/>
              <a:gdLst/>
              <a:ahLst/>
              <a:cxnLst/>
              <a:rect l="l" t="t" r="r" b="b"/>
              <a:pathLst>
                <a:path w="5786755" h="3383915">
                  <a:moveTo>
                    <a:pt x="0" y="0"/>
                  </a:moveTo>
                  <a:lnTo>
                    <a:pt x="5786399" y="0"/>
                  </a:lnTo>
                  <a:lnTo>
                    <a:pt x="5786399" y="3383399"/>
                  </a:lnTo>
                  <a:lnTo>
                    <a:pt x="0" y="3383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31050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ES6: </a:t>
            </a:r>
            <a:r>
              <a:rPr sz="2700" spc="-5" dirty="0">
                <a:solidFill>
                  <a:srgbClr val="4A4A4A"/>
                </a:solidFill>
              </a:rPr>
              <a:t>Nuevos </a:t>
            </a:r>
            <a:r>
              <a:rPr sz="2700" dirty="0">
                <a:solidFill>
                  <a:srgbClr val="4A4A4A"/>
                </a:solidFill>
              </a:rPr>
              <a:t>elementos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35" dirty="0">
                <a:solidFill>
                  <a:srgbClr val="4A4A4A"/>
                </a:solidFill>
              </a:rPr>
              <a:t> </a:t>
            </a:r>
            <a:r>
              <a:rPr sz="2700" spc="51" dirty="0">
                <a:solidFill>
                  <a:srgbClr val="4A4A4A"/>
                </a:solidFill>
              </a:rPr>
              <a:t>código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651675" y="865700"/>
            <a:ext cx="4747260" cy="2001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let aDatos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[{precio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22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}, {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precio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34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}, {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precio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57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]  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calcularPrecios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12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 dirty="0">
              <a:latin typeface="Courier New"/>
              <a:cs typeface="Courier New"/>
            </a:endParaRPr>
          </a:p>
          <a:p>
            <a:pPr marL="12700">
              <a:spcBef>
                <a:spcPts val="831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function 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calcularPrecios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pIva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22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)</a:t>
            </a:r>
            <a:r>
              <a:rPr sz="1051" b="1" spc="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 dirty="0">
              <a:latin typeface="Courier New"/>
              <a:cs typeface="Courier New"/>
            </a:endParaRPr>
          </a:p>
          <a:p>
            <a:pPr marL="252716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 dirty="0">
              <a:latin typeface="Courier New"/>
              <a:cs typeface="Courier New"/>
            </a:endParaRPr>
          </a:p>
          <a:p>
            <a:pPr marL="572742" marR="2165243">
              <a:lnSpc>
                <a:spcPct val="136900"/>
              </a:lnSpc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let nIva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dirty="0">
                <a:solidFill>
                  <a:srgbClr val="AB6526"/>
                </a:solidFill>
                <a:latin typeface="Courier New"/>
                <a:cs typeface="Courier New"/>
              </a:rPr>
              <a:t>1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+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pIva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/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100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let</a:t>
            </a:r>
            <a:r>
              <a:rPr sz="1051" b="1" spc="-1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precioFinal</a:t>
            </a:r>
            <a:endParaRPr sz="1051" dirty="0">
              <a:latin typeface="Courier New"/>
              <a:cs typeface="Courier New"/>
            </a:endParaRPr>
          </a:p>
          <a:p>
            <a:pPr marL="1212790" marR="965152" indent="-320659">
              <a:lnSpc>
                <a:spcPct val="136900"/>
              </a:lnSpc>
              <a:tabLst>
                <a:tab pos="2252868" algn="l"/>
              </a:tabLst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aDatos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forEach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	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elem =&gt;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precioFinal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elem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precio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*</a:t>
            </a:r>
            <a:r>
              <a:rPr sz="1051" b="1" spc="-7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nIva</a:t>
            </a:r>
            <a:endParaRPr sz="1051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52021" y="2896429"/>
            <a:ext cx="226631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mostrarPrecio 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71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precioFinal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1837" y="3056447"/>
            <a:ext cx="3546475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32724">
              <a:spcBef>
                <a:spcPts val="5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console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log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El IVA aplicado ha sido</a:t>
            </a:r>
            <a:r>
              <a:rPr sz="1051" b="1" spc="-35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',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nIva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1744" y="3494600"/>
            <a:ext cx="1625600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//</a:t>
            </a:r>
            <a:r>
              <a:rPr sz="1051" b="1" i="1" spc="-8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console.log(nIva)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1676" y="3991805"/>
            <a:ext cx="1060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15390" y="2906539"/>
            <a:ext cx="3415665" cy="1657351"/>
            <a:chOff x="5115387" y="2906537"/>
            <a:chExt cx="3415665" cy="1657350"/>
          </a:xfrm>
        </p:grpSpPr>
        <p:sp>
          <p:nvSpPr>
            <p:cNvPr id="12" name="object 12"/>
            <p:cNvSpPr/>
            <p:nvPr/>
          </p:nvSpPr>
          <p:spPr>
            <a:xfrm>
              <a:off x="5120149" y="2911300"/>
              <a:ext cx="3406140" cy="1647825"/>
            </a:xfrm>
            <a:custGeom>
              <a:avLst/>
              <a:gdLst/>
              <a:ahLst/>
              <a:cxnLst/>
              <a:rect l="l" t="t" r="r" b="b"/>
              <a:pathLst>
                <a:path w="3406140" h="1647825">
                  <a:moveTo>
                    <a:pt x="3405599" y="1647599"/>
                  </a:moveTo>
                  <a:lnTo>
                    <a:pt x="0" y="1647599"/>
                  </a:lnTo>
                  <a:lnTo>
                    <a:pt x="0" y="0"/>
                  </a:lnTo>
                  <a:lnTo>
                    <a:pt x="3405599" y="0"/>
                  </a:lnTo>
                  <a:lnTo>
                    <a:pt x="3405599" y="1647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20149" y="2911300"/>
              <a:ext cx="3406140" cy="1647825"/>
            </a:xfrm>
            <a:custGeom>
              <a:avLst/>
              <a:gdLst/>
              <a:ahLst/>
              <a:cxnLst/>
              <a:rect l="l" t="t" r="r" b="b"/>
              <a:pathLst>
                <a:path w="3406140" h="1647825">
                  <a:moveTo>
                    <a:pt x="0" y="0"/>
                  </a:moveTo>
                  <a:lnTo>
                    <a:pt x="3405599" y="0"/>
                  </a:lnTo>
                  <a:lnTo>
                    <a:pt x="3405599" y="1647599"/>
                  </a:lnTo>
                  <a:lnTo>
                    <a:pt x="0" y="1647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93178" y="2891248"/>
            <a:ext cx="3066415" cy="44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16" marR="5080" indent="-240653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function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mostrarPrecio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precioFinal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console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log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53336" y="3388453"/>
            <a:ext cx="1060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`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53247" y="3548473"/>
            <a:ext cx="2106295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El precio final</a:t>
            </a:r>
            <a:r>
              <a:rPr sz="1051" b="1" spc="-3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es: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${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precioFinal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toFixed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2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}`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33207" y="4045680"/>
            <a:ext cx="1060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93176" y="4264753"/>
            <a:ext cx="1060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31050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ES6: </a:t>
            </a:r>
            <a:r>
              <a:rPr lang="es-ES" sz="2700" spc="-5" dirty="0" err="1">
                <a:solidFill>
                  <a:srgbClr val="4A4A4A"/>
                </a:solidFill>
              </a:rPr>
              <a:t>Template</a:t>
            </a:r>
            <a:r>
              <a:rPr lang="es-ES" sz="2700" spc="-5" dirty="0">
                <a:solidFill>
                  <a:srgbClr val="4A4A4A"/>
                </a:solidFill>
              </a:rPr>
              <a:t> </a:t>
            </a:r>
            <a:r>
              <a:rPr lang="es-ES" sz="2700" spc="-5" dirty="0" err="1">
                <a:solidFill>
                  <a:srgbClr val="4A4A4A"/>
                </a:solidFill>
              </a:rPr>
              <a:t>Strings</a:t>
            </a:r>
            <a:endParaRPr sz="270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8DDD322-C286-4240-A74D-388BCEB42A14}"/>
              </a:ext>
            </a:extLst>
          </p:cNvPr>
          <p:cNvSpPr/>
          <p:nvPr/>
        </p:nvSpPr>
        <p:spPr>
          <a:xfrm>
            <a:off x="499122" y="2002021"/>
            <a:ext cx="4082398" cy="1384995"/>
          </a:xfrm>
          <a:prstGeom prst="rect">
            <a:avLst/>
          </a:prstGeom>
          <a:solidFill>
            <a:srgbClr val="FFF0CE"/>
          </a:solidFill>
          <a:ln w="12700" cmpd="sng"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s-ES" sz="1400" dirty="0">
                <a:cs typeface="Calisto MT"/>
              </a:rPr>
              <a:t>//ES6</a:t>
            </a:r>
          </a:p>
          <a:p>
            <a:r>
              <a:rPr lang="es-ES" sz="1400" dirty="0" err="1">
                <a:cs typeface="Calisto MT"/>
              </a:rPr>
              <a:t>let</a:t>
            </a:r>
            <a:r>
              <a:rPr lang="es-ES" sz="1400" dirty="0">
                <a:cs typeface="Calisto MT"/>
              </a:rPr>
              <a:t> nombre1 = "JavaScript";</a:t>
            </a:r>
          </a:p>
          <a:p>
            <a:r>
              <a:rPr lang="es-ES" sz="1400" dirty="0" err="1">
                <a:cs typeface="Calisto MT"/>
              </a:rPr>
              <a:t>let</a:t>
            </a:r>
            <a:r>
              <a:rPr lang="es-ES" sz="1400" dirty="0">
                <a:cs typeface="Calisto MT"/>
              </a:rPr>
              <a:t> nombre2 = "</a:t>
            </a:r>
            <a:r>
              <a:rPr lang="es-ES" sz="1400" dirty="0" err="1"/>
              <a:t>awesome</a:t>
            </a:r>
            <a:r>
              <a:rPr lang="es-ES" sz="1400" dirty="0">
                <a:cs typeface="Calisto MT"/>
              </a:rPr>
              <a:t>";</a:t>
            </a:r>
          </a:p>
          <a:p>
            <a:r>
              <a:rPr lang="es-ES" sz="1400" dirty="0" err="1">
                <a:cs typeface="Calisto MT"/>
              </a:rPr>
              <a:t>console.log</a:t>
            </a:r>
            <a:r>
              <a:rPr lang="es-ES" sz="1400" dirty="0">
                <a:cs typeface="Calisto MT"/>
              </a:rPr>
              <a:t>(`Sólo quiero decir que ${nombre1} </a:t>
            </a:r>
            <a:r>
              <a:rPr lang="es-ES" sz="1400" dirty="0" err="1">
                <a:cs typeface="Calisto MT"/>
              </a:rPr>
              <a:t>is</a:t>
            </a:r>
            <a:r>
              <a:rPr lang="es-ES" sz="1400" dirty="0">
                <a:cs typeface="Calisto MT"/>
              </a:rPr>
              <a:t> ${nombre2`);</a:t>
            </a:r>
          </a:p>
          <a:p>
            <a:r>
              <a:rPr lang="es-ES" sz="1400" dirty="0">
                <a:cs typeface="Calisto MT"/>
              </a:rPr>
              <a:t>// Solo quiero decir que JavaScript </a:t>
            </a:r>
            <a:r>
              <a:rPr lang="es-ES" sz="1400" dirty="0" err="1">
                <a:cs typeface="Calisto MT"/>
              </a:rPr>
              <a:t>is</a:t>
            </a:r>
            <a:r>
              <a:rPr lang="es-ES" sz="1400" dirty="0">
                <a:cs typeface="Calisto MT"/>
              </a:rPr>
              <a:t> </a:t>
            </a:r>
            <a:r>
              <a:rPr lang="es-ES" sz="1400" dirty="0" err="1">
                <a:cs typeface="Calisto MT"/>
              </a:rPr>
              <a:t>awesome</a:t>
            </a:r>
            <a:endParaRPr lang="es-ES" sz="1400" dirty="0">
              <a:latin typeface="Calisto MT"/>
              <a:cs typeface="Calisto MT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BED5211-30EA-2D48-9FE4-06C3A58CE4EA}"/>
              </a:ext>
            </a:extLst>
          </p:cNvPr>
          <p:cNvSpPr/>
          <p:nvPr/>
        </p:nvSpPr>
        <p:spPr>
          <a:xfrm>
            <a:off x="381000" y="895350"/>
            <a:ext cx="8202871" cy="79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s-ES" dirty="0">
                <a:latin typeface="Helvetica"/>
                <a:cs typeface="Helvetica"/>
              </a:rPr>
              <a:t>Con ES6 podemos interpolar </a:t>
            </a:r>
            <a:r>
              <a:rPr lang="es-ES" dirty="0" err="1">
                <a:latin typeface="Helvetica"/>
                <a:cs typeface="Helvetica"/>
              </a:rPr>
              <a:t>Strings</a:t>
            </a:r>
            <a:r>
              <a:rPr lang="es-ES" dirty="0">
                <a:latin typeface="Helvetica"/>
                <a:cs typeface="Helvetica"/>
              </a:rPr>
              <a:t> de una forma más sencilla que como estábamos haciendo hasta ahora.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C2A74A0-BDF2-414C-A1B9-8FAADF5AC366}"/>
              </a:ext>
            </a:extLst>
          </p:cNvPr>
          <p:cNvSpPr/>
          <p:nvPr/>
        </p:nvSpPr>
        <p:spPr>
          <a:xfrm>
            <a:off x="4847615" y="2002021"/>
            <a:ext cx="3736256" cy="2893100"/>
          </a:xfrm>
          <a:prstGeom prst="rect">
            <a:avLst/>
          </a:prstGeom>
          <a:solidFill>
            <a:srgbClr val="FFF0CE"/>
          </a:solidFill>
          <a:ln w="12700" cmpd="sng"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s-ES" sz="1400" dirty="0">
                <a:cs typeface="Calisto MT"/>
              </a:rPr>
              <a:t>//ES5</a:t>
            </a:r>
          </a:p>
          <a:p>
            <a:r>
              <a:rPr lang="es-ES" sz="1400" dirty="0" err="1">
                <a:cs typeface="Calisto MT"/>
              </a:rPr>
              <a:t>var</a:t>
            </a:r>
            <a:r>
              <a:rPr lang="es-ES" sz="1400" dirty="0">
                <a:cs typeface="Calisto MT"/>
              </a:rPr>
              <a:t> saludo = "ola " +</a:t>
            </a:r>
          </a:p>
          <a:p>
            <a:r>
              <a:rPr lang="es-ES" sz="1400" dirty="0">
                <a:cs typeface="Calisto MT"/>
              </a:rPr>
              <a:t>"que " +</a:t>
            </a:r>
          </a:p>
          <a:p>
            <a:r>
              <a:rPr lang="es-ES" sz="1400" dirty="0">
                <a:cs typeface="Calisto MT"/>
              </a:rPr>
              <a:t>"ase ";</a:t>
            </a:r>
          </a:p>
          <a:p>
            <a:endParaRPr lang="es-ES" sz="1400" dirty="0">
              <a:cs typeface="Calisto MT"/>
            </a:endParaRPr>
          </a:p>
          <a:p>
            <a:r>
              <a:rPr lang="es-ES" sz="1400" dirty="0">
                <a:cs typeface="Calisto MT"/>
              </a:rPr>
              <a:t>//ES6</a:t>
            </a:r>
          </a:p>
          <a:p>
            <a:r>
              <a:rPr lang="es-ES" sz="1400" dirty="0" err="1">
                <a:cs typeface="Calisto MT"/>
              </a:rPr>
              <a:t>var</a:t>
            </a:r>
            <a:r>
              <a:rPr lang="es-ES" sz="1400" dirty="0">
                <a:cs typeface="Calisto MT"/>
              </a:rPr>
              <a:t> saludo = "ola</a:t>
            </a:r>
          </a:p>
          <a:p>
            <a:r>
              <a:rPr lang="es-ES" sz="1400" dirty="0">
                <a:cs typeface="Calisto MT"/>
              </a:rPr>
              <a:t>que</a:t>
            </a:r>
          </a:p>
          <a:p>
            <a:r>
              <a:rPr lang="es-ES" sz="1400" dirty="0">
                <a:cs typeface="Calisto MT"/>
              </a:rPr>
              <a:t>ase";</a:t>
            </a:r>
          </a:p>
          <a:p>
            <a:endParaRPr lang="es-ES" sz="1400" dirty="0">
              <a:cs typeface="Calisto MT"/>
            </a:endParaRPr>
          </a:p>
          <a:p>
            <a:r>
              <a:rPr lang="es-ES" sz="1400" dirty="0" err="1">
                <a:cs typeface="Calisto MT"/>
              </a:rPr>
              <a:t>console.log</a:t>
            </a:r>
            <a:r>
              <a:rPr lang="es-ES" sz="1400" dirty="0">
                <a:cs typeface="Calisto MT"/>
              </a:rPr>
              <a:t>("hola</a:t>
            </a:r>
          </a:p>
          <a:p>
            <a:r>
              <a:rPr lang="es-ES" sz="1400" dirty="0">
                <a:cs typeface="Calisto MT"/>
              </a:rPr>
              <a:t>que</a:t>
            </a:r>
          </a:p>
          <a:p>
            <a:r>
              <a:rPr lang="es-ES" sz="1400" dirty="0">
                <a:cs typeface="Calisto MT"/>
              </a:rPr>
              <a:t>ase");</a:t>
            </a:r>
            <a:endParaRPr lang="es-ES" sz="1400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375854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1459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ES6: </a:t>
            </a:r>
            <a:r>
              <a:rPr sz="2700" spc="11" dirty="0">
                <a:solidFill>
                  <a:srgbClr val="4A4A4A"/>
                </a:solidFill>
              </a:rPr>
              <a:t>Arrow </a:t>
            </a:r>
            <a:r>
              <a:rPr sz="2700" spc="25" dirty="0">
                <a:solidFill>
                  <a:srgbClr val="4A4A4A"/>
                </a:solidFill>
              </a:rPr>
              <a:t>functions </a:t>
            </a:r>
            <a:r>
              <a:rPr sz="2700" dirty="0">
                <a:solidFill>
                  <a:srgbClr val="4A4A4A"/>
                </a:solidFill>
              </a:rPr>
              <a:t>y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this</a:t>
            </a:r>
            <a:endParaRPr sz="27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242885"/>
              </p:ext>
            </p:extLst>
          </p:nvPr>
        </p:nvGraphicFramePr>
        <p:xfrm>
          <a:off x="304801" y="1123951"/>
          <a:ext cx="8493761" cy="451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6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331">
                <a:tc gridSpan="2"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85725" marR="113030">
                        <a:lnSpc>
                          <a:spcPct val="1000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let oDatos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{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precio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12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,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iva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1.16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};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635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B w="9525">
                      <a:solidFill>
                        <a:srgbClr val="9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4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oDatos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calculaIvaAsync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function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r>
                        <a:rPr sz="1100" b="1" spc="-10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635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le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635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t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oDatos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{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precio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12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,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iva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1100" b="1" spc="-10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1.16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};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197485" marR="1116330" indent="-80645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atos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calculaIvaAsync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function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()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  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setTimeout 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()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sz="1100" b="1" spc="-10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 marL="517525" marR="396240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let precioFinal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precio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*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iva  console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log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`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 marL="51752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Usando una función</a:t>
                      </a:r>
                      <a:r>
                        <a:rPr sz="1100" b="1" spc="-20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arrow: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 marL="51752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El precio final es</a:t>
                      </a:r>
                      <a:r>
                        <a:rPr sz="1100" b="1" spc="-30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${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precioFinal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toFixed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51752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`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 marL="19748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},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1000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635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687"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setTimeout 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function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()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64579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let precioFinal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precio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100" b="1" spc="-2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this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iva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143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oD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13589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375">
                <a:tc>
                  <a:txBody>
                    <a:bodyPr/>
                    <a:lstStyle/>
                    <a:p>
                      <a:pPr marL="6457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console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log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`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143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375">
                <a:tc>
                  <a:txBody>
                    <a:bodyPr/>
                    <a:lstStyle/>
                    <a:p>
                      <a:pPr marL="6457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Usando una función</a:t>
                      </a:r>
                      <a:r>
                        <a:rPr sz="1100" b="1" spc="-20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clásica: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143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333">
                <a:tc>
                  <a:txBody>
                    <a:bodyPr/>
                    <a:lstStyle/>
                    <a:p>
                      <a:pPr marL="6457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El precio final es</a:t>
                      </a:r>
                      <a:r>
                        <a:rPr sz="1100" b="1" spc="-40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${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precioFinal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toFixed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143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3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143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0747">
                <a:tc>
                  <a:txBody>
                    <a:bodyPr/>
                    <a:lstStyle/>
                    <a:p>
                      <a:pPr marL="6457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`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32575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},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1000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143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673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3589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92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11431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113030"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74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oDatos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calculaIvaAsync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() //</a:t>
                      </a:r>
                      <a:r>
                        <a:rPr sz="1100" b="1" spc="-1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NaN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635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6731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4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85725">
                        <a:lnSpc>
                          <a:spcPts val="95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oDatos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calculaIvaAsync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() //</a:t>
                      </a:r>
                      <a:r>
                        <a:rPr sz="1100" b="1" spc="-1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13.92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 cap="flat" cmpd="sng" algn="ctr">
                      <a:solidFill>
                        <a:srgbClr val="9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A280C175-F129-BC46-85B3-D12964AFD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550" y="1563624"/>
            <a:ext cx="4425951" cy="382752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" y="1083946"/>
            <a:ext cx="4787265" cy="4459605"/>
            <a:chOff x="0" y="684487"/>
            <a:chExt cx="4787265" cy="4459605"/>
          </a:xfrm>
        </p:grpSpPr>
        <p:sp>
          <p:nvSpPr>
            <p:cNvPr id="3" name="object 3"/>
            <p:cNvSpPr/>
            <p:nvPr/>
          </p:nvSpPr>
          <p:spPr>
            <a:xfrm>
              <a:off x="990550" y="689249"/>
              <a:ext cx="3791585" cy="3765550"/>
            </a:xfrm>
            <a:custGeom>
              <a:avLst/>
              <a:gdLst/>
              <a:ahLst/>
              <a:cxnLst/>
              <a:rect l="l" t="t" r="r" b="b"/>
              <a:pathLst>
                <a:path w="3791585" h="3765550">
                  <a:moveTo>
                    <a:pt x="3791399" y="3764999"/>
                  </a:moveTo>
                  <a:lnTo>
                    <a:pt x="0" y="3764999"/>
                  </a:lnTo>
                  <a:lnTo>
                    <a:pt x="0" y="0"/>
                  </a:lnTo>
                  <a:lnTo>
                    <a:pt x="3791399" y="0"/>
                  </a:lnTo>
                  <a:lnTo>
                    <a:pt x="3791399" y="3764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550" y="689249"/>
              <a:ext cx="3791585" cy="3765550"/>
            </a:xfrm>
            <a:custGeom>
              <a:avLst/>
              <a:gdLst/>
              <a:ahLst/>
              <a:cxnLst/>
              <a:rect l="l" t="t" r="r" b="b"/>
              <a:pathLst>
                <a:path w="3791585" h="3765550">
                  <a:moveTo>
                    <a:pt x="0" y="0"/>
                  </a:moveTo>
                  <a:lnTo>
                    <a:pt x="3791399" y="0"/>
                  </a:lnTo>
                  <a:lnTo>
                    <a:pt x="3791399" y="3764999"/>
                  </a:lnTo>
                  <a:lnTo>
                    <a:pt x="0" y="3764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187071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ES6:</a:t>
            </a:r>
            <a:r>
              <a:rPr sz="2700" spc="-80" dirty="0">
                <a:solidFill>
                  <a:srgbClr val="4A4A4A"/>
                </a:solidFill>
              </a:rPr>
              <a:t> </a:t>
            </a:r>
            <a:r>
              <a:rPr sz="2700" spc="-25" dirty="0">
                <a:solidFill>
                  <a:srgbClr val="4A4A4A"/>
                </a:solidFill>
              </a:rPr>
              <a:t>Clases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1063576" y="1142408"/>
            <a:ext cx="2986405" cy="359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16" marR="485116" indent="-240653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class Libro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autor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titulo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)</a:t>
            </a:r>
            <a:r>
              <a:rPr sz="1051" b="1" spc="-6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572742" marR="805140">
              <a:lnSpc>
                <a:spcPct val="136900"/>
              </a:lnSpc>
            </a:pP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autor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autor 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titulo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b="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titulo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5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mostrar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572742">
              <a:spcBef>
                <a:spcPts val="465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console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log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500">
              <a:latin typeface="Courier New"/>
              <a:cs typeface="Courier New"/>
            </a:endParaRPr>
          </a:p>
          <a:p>
            <a:pPr marL="252716" marR="5080" indent="-240653">
              <a:lnSpc>
                <a:spcPct val="136900"/>
              </a:lnSpc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class LibroTecnico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extends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Libro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autor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titulo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tema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)</a:t>
            </a:r>
            <a:r>
              <a:rPr sz="1051" b="1" spc="-5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572742" marR="805140">
              <a:lnSpc>
                <a:spcPct val="136900"/>
              </a:lnSpc>
            </a:pP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super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autor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titulo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 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tema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b="1" spc="-2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tema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23163" y="2102321"/>
            <a:ext cx="3648711" cy="1715771"/>
            <a:chOff x="4423162" y="1592437"/>
            <a:chExt cx="3648710" cy="1715770"/>
          </a:xfrm>
        </p:grpSpPr>
        <p:sp>
          <p:nvSpPr>
            <p:cNvPr id="8" name="object 8"/>
            <p:cNvSpPr/>
            <p:nvPr/>
          </p:nvSpPr>
          <p:spPr>
            <a:xfrm>
              <a:off x="4427925" y="1597199"/>
              <a:ext cx="3639185" cy="1706245"/>
            </a:xfrm>
            <a:custGeom>
              <a:avLst/>
              <a:gdLst/>
              <a:ahLst/>
              <a:cxnLst/>
              <a:rect l="l" t="t" r="r" b="b"/>
              <a:pathLst>
                <a:path w="3639184" h="1706245">
                  <a:moveTo>
                    <a:pt x="3638999" y="1705799"/>
                  </a:moveTo>
                  <a:lnTo>
                    <a:pt x="0" y="1705799"/>
                  </a:lnTo>
                  <a:lnTo>
                    <a:pt x="0" y="0"/>
                  </a:lnTo>
                  <a:lnTo>
                    <a:pt x="3638999" y="0"/>
                  </a:lnTo>
                  <a:lnTo>
                    <a:pt x="3638999" y="17057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27925" y="1597199"/>
              <a:ext cx="3639185" cy="1706245"/>
            </a:xfrm>
            <a:custGeom>
              <a:avLst/>
              <a:gdLst/>
              <a:ahLst/>
              <a:cxnLst/>
              <a:rect l="l" t="t" r="r" b="b"/>
              <a:pathLst>
                <a:path w="3639184" h="1706245">
                  <a:moveTo>
                    <a:pt x="0" y="0"/>
                  </a:moveTo>
                  <a:lnTo>
                    <a:pt x="3638999" y="0"/>
                  </a:lnTo>
                  <a:lnTo>
                    <a:pt x="3638999" y="1705799"/>
                  </a:lnTo>
                  <a:lnTo>
                    <a:pt x="0" y="1705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500951" y="2335208"/>
            <a:ext cx="3386455" cy="9048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 oLibro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new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LibroTecnico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J.Pérez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",  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Angular Facil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",</a:t>
            </a:r>
            <a:r>
              <a:rPr sz="1051" b="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Programacion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12700">
              <a:spcBef>
                <a:spcPts val="831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oLibro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editorial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="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Anaya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00952" y="3489637"/>
            <a:ext cx="130619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oLibro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mostrar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32775" y="1263014"/>
            <a:ext cx="19177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Azúcar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sintáctico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00451" y="4039521"/>
            <a:ext cx="1764031" cy="8814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 objeto </a:t>
            </a:r>
            <a:r>
              <a:rPr sz="1400" dirty="0">
                <a:latin typeface="Arial"/>
                <a:cs typeface="Arial"/>
              </a:rPr>
              <a:t>sigue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siendo  modificable </a:t>
            </a:r>
            <a:r>
              <a:rPr sz="1400" spc="-5" dirty="0">
                <a:latin typeface="Arial"/>
                <a:cs typeface="Arial"/>
              </a:rPr>
              <a:t>de forma  dinámica, </a:t>
            </a:r>
            <a:r>
              <a:rPr sz="1400" dirty="0">
                <a:latin typeface="Arial"/>
                <a:cs typeface="Arial"/>
              </a:rPr>
              <a:t>como  cualquiera </a:t>
            </a:r>
            <a:r>
              <a:rPr sz="1400" spc="-5" dirty="0">
                <a:latin typeface="Arial"/>
                <a:cs typeface="Arial"/>
              </a:rPr>
              <a:t>en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506756" y="3272889"/>
            <a:ext cx="1152525" cy="705485"/>
            <a:chOff x="6506755" y="2763004"/>
            <a:chExt cx="1152525" cy="705485"/>
          </a:xfrm>
        </p:grpSpPr>
        <p:sp>
          <p:nvSpPr>
            <p:cNvPr id="15" name="object 15"/>
            <p:cNvSpPr/>
            <p:nvPr/>
          </p:nvSpPr>
          <p:spPr>
            <a:xfrm>
              <a:off x="6548436" y="2790250"/>
              <a:ext cx="1106170" cy="673735"/>
            </a:xfrm>
            <a:custGeom>
              <a:avLst/>
              <a:gdLst/>
              <a:ahLst/>
              <a:cxnLst/>
              <a:rect l="l" t="t" r="r" b="b"/>
              <a:pathLst>
                <a:path w="1106170" h="673735">
                  <a:moveTo>
                    <a:pt x="1105888" y="67347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11518" y="2767767"/>
              <a:ext cx="45720" cy="36195"/>
            </a:xfrm>
            <a:custGeom>
              <a:avLst/>
              <a:gdLst/>
              <a:ahLst/>
              <a:cxnLst/>
              <a:rect l="l" t="t" r="r" b="b"/>
              <a:pathLst>
                <a:path w="45720" h="36194">
                  <a:moveTo>
                    <a:pt x="28734" y="35919"/>
                  </a:moveTo>
                  <a:lnTo>
                    <a:pt x="0" y="0"/>
                  </a:lnTo>
                  <a:lnTo>
                    <a:pt x="45101" y="9045"/>
                  </a:lnTo>
                  <a:lnTo>
                    <a:pt x="28734" y="35919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11518" y="2767767"/>
              <a:ext cx="45720" cy="36195"/>
            </a:xfrm>
            <a:custGeom>
              <a:avLst/>
              <a:gdLst/>
              <a:ahLst/>
              <a:cxnLst/>
              <a:rect l="l" t="t" r="r" b="b"/>
              <a:pathLst>
                <a:path w="45720" h="36194">
                  <a:moveTo>
                    <a:pt x="45101" y="9045"/>
                  </a:moveTo>
                  <a:lnTo>
                    <a:pt x="0" y="0"/>
                  </a:lnTo>
                  <a:lnTo>
                    <a:pt x="28734" y="35919"/>
                  </a:lnTo>
                  <a:lnTo>
                    <a:pt x="45101" y="904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16979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ES6:</a:t>
            </a:r>
            <a:r>
              <a:rPr sz="2700" spc="-80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Módulos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4989049" y="2917377"/>
            <a:ext cx="3297555" cy="1196738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85721">
              <a:spcBef>
                <a:spcPts val="1055"/>
              </a:spcBef>
            </a:pP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//</a:t>
            </a:r>
            <a:r>
              <a:rPr sz="1051" b="1" i="1" spc="-11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modulo.js</a:t>
            </a:r>
            <a:endParaRPr sz="1051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500">
              <a:latin typeface="Courier New"/>
              <a:cs typeface="Courier New"/>
            </a:endParaRPr>
          </a:p>
          <a:p>
            <a:pPr marL="325739" marR="482576" indent="-240653">
              <a:lnSpc>
                <a:spcPct val="136900"/>
              </a:lnSpc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 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hello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=&gt;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return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Hola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" +</a:t>
            </a:r>
            <a:r>
              <a:rPr sz="1051" b="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84290" y="961264"/>
            <a:ext cx="3307079" cy="1384300"/>
            <a:chOff x="4984287" y="961262"/>
            <a:chExt cx="3307079" cy="1384300"/>
          </a:xfrm>
        </p:grpSpPr>
        <p:sp>
          <p:nvSpPr>
            <p:cNvPr id="5" name="object 5"/>
            <p:cNvSpPr/>
            <p:nvPr/>
          </p:nvSpPr>
          <p:spPr>
            <a:xfrm>
              <a:off x="4989050" y="966024"/>
              <a:ext cx="3297554" cy="1374775"/>
            </a:xfrm>
            <a:custGeom>
              <a:avLst/>
              <a:gdLst/>
              <a:ahLst/>
              <a:cxnLst/>
              <a:rect l="l" t="t" r="r" b="b"/>
              <a:pathLst>
                <a:path w="3297554" h="1374775">
                  <a:moveTo>
                    <a:pt x="3297299" y="1374299"/>
                  </a:moveTo>
                  <a:lnTo>
                    <a:pt x="0" y="1374299"/>
                  </a:lnTo>
                  <a:lnTo>
                    <a:pt x="0" y="0"/>
                  </a:lnTo>
                  <a:lnTo>
                    <a:pt x="3297299" y="0"/>
                  </a:lnTo>
                  <a:lnTo>
                    <a:pt x="3297299" y="13742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89050" y="966024"/>
              <a:ext cx="3297554" cy="1374775"/>
            </a:xfrm>
            <a:custGeom>
              <a:avLst/>
              <a:gdLst/>
              <a:ahLst/>
              <a:cxnLst/>
              <a:rect l="l" t="t" r="r" b="b"/>
              <a:pathLst>
                <a:path w="3297554" h="1374775">
                  <a:moveTo>
                    <a:pt x="0" y="0"/>
                  </a:moveTo>
                  <a:lnTo>
                    <a:pt x="3297299" y="0"/>
                  </a:lnTo>
                  <a:lnTo>
                    <a:pt x="3297299" y="1374299"/>
                  </a:lnTo>
                  <a:lnTo>
                    <a:pt x="0" y="1374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074775" y="1087453"/>
            <a:ext cx="1292860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//</a:t>
            </a:r>
            <a:r>
              <a:rPr sz="1051" b="1" i="1" spc="-8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usa_modulo.js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74777" y="1466548"/>
            <a:ext cx="2733675" cy="662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hello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./modulo.js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 saludo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hello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Pepe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console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log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saludo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1299" y="1162826"/>
            <a:ext cx="3368040" cy="2679452"/>
          </a:xfrm>
          <a:custGeom>
            <a:avLst/>
            <a:gdLst/>
            <a:ahLst/>
            <a:cxnLst/>
            <a:rect l="l" t="t" r="r" b="b"/>
            <a:pathLst>
              <a:path w="3368040" h="2932429">
                <a:moveTo>
                  <a:pt x="3367499" y="2932199"/>
                </a:moveTo>
                <a:lnTo>
                  <a:pt x="0" y="2932199"/>
                </a:lnTo>
                <a:lnTo>
                  <a:pt x="0" y="0"/>
                </a:lnTo>
                <a:lnTo>
                  <a:pt x="3367499" y="0"/>
                </a:lnTo>
                <a:lnTo>
                  <a:pt x="3367499" y="293219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1299" y="1162825"/>
            <a:ext cx="3368040" cy="2679452"/>
          </a:xfrm>
          <a:prstGeom prst="rect">
            <a:avLst/>
          </a:prstGeom>
          <a:ln w="9524">
            <a:solidFill>
              <a:srgbClr val="980000"/>
            </a:solidFill>
          </a:ln>
        </p:spPr>
        <p:txBody>
          <a:bodyPr vert="horz" wrap="square" lIns="0" tIns="36831" rIns="0" bIns="0" rtlCol="0">
            <a:spAutoFit/>
          </a:bodyPr>
          <a:lstStyle/>
          <a:p>
            <a:pPr marL="85721">
              <a:spcBef>
                <a:spcPts val="289"/>
              </a:spcBef>
            </a:pPr>
            <a:r>
              <a:rPr sz="1051" b="1" spc="-5" dirty="0">
                <a:solidFill>
                  <a:srgbClr val="AAAAAA"/>
                </a:solidFill>
                <a:latin typeface="Courier New"/>
                <a:cs typeface="Courier New"/>
              </a:rPr>
              <a:t>&lt;!DOCTYPE</a:t>
            </a:r>
            <a:r>
              <a:rPr sz="1051" b="1" spc="-11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AAAAAA"/>
                </a:solidFill>
                <a:latin typeface="Courier New"/>
                <a:cs typeface="Courier New"/>
              </a:rPr>
              <a:t>html&gt;</a:t>
            </a:r>
            <a:endParaRPr sz="1051" dirty="0">
              <a:latin typeface="Courier New"/>
              <a:cs typeface="Courier New"/>
            </a:endParaRPr>
          </a:p>
          <a:p>
            <a:pPr marL="85721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html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lang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es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85721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head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325739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meta</a:t>
            </a:r>
            <a:r>
              <a:rPr sz="1051" b="1" spc="-60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charset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UTF-8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325739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title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Modulos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title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85721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head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85721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body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500" dirty="0">
              <a:latin typeface="Courier New"/>
              <a:cs typeface="Courier New"/>
            </a:endParaRPr>
          </a:p>
          <a:p>
            <a:pPr marL="85721" marR="793075">
              <a:lnSpc>
                <a:spcPct val="136900"/>
              </a:lnSpc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script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type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module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src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./usa_modulo.js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script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body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html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77090" y="1655845"/>
            <a:ext cx="4081145" cy="1521460"/>
            <a:chOff x="2577087" y="1655844"/>
            <a:chExt cx="4081145" cy="1521460"/>
          </a:xfrm>
        </p:grpSpPr>
        <p:sp>
          <p:nvSpPr>
            <p:cNvPr id="12" name="object 12"/>
            <p:cNvSpPr/>
            <p:nvPr/>
          </p:nvSpPr>
          <p:spPr>
            <a:xfrm>
              <a:off x="2581849" y="1683676"/>
              <a:ext cx="2359025" cy="1489075"/>
            </a:xfrm>
            <a:custGeom>
              <a:avLst/>
              <a:gdLst/>
              <a:ahLst/>
              <a:cxnLst/>
              <a:rect l="l" t="t" r="r" b="b"/>
              <a:pathLst>
                <a:path w="2359025" h="1489075">
                  <a:moveTo>
                    <a:pt x="0" y="1488698"/>
                  </a:moveTo>
                  <a:lnTo>
                    <a:pt x="2358869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32323" y="1660606"/>
              <a:ext cx="45085" cy="36830"/>
            </a:xfrm>
            <a:custGeom>
              <a:avLst/>
              <a:gdLst/>
              <a:ahLst/>
              <a:cxnLst/>
              <a:rect l="l" t="t" r="r" b="b"/>
              <a:pathLst>
                <a:path w="45085" h="36830">
                  <a:moveTo>
                    <a:pt x="16793" y="36374"/>
                  </a:moveTo>
                  <a:lnTo>
                    <a:pt x="0" y="9765"/>
                  </a:lnTo>
                  <a:lnTo>
                    <a:pt x="44950" y="0"/>
                  </a:lnTo>
                  <a:lnTo>
                    <a:pt x="16793" y="3637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32323" y="1660606"/>
              <a:ext cx="45085" cy="36830"/>
            </a:xfrm>
            <a:custGeom>
              <a:avLst/>
              <a:gdLst/>
              <a:ahLst/>
              <a:cxnLst/>
              <a:rect l="l" t="t" r="r" b="b"/>
              <a:pathLst>
                <a:path w="45085" h="36830">
                  <a:moveTo>
                    <a:pt x="16793" y="36374"/>
                  </a:moveTo>
                  <a:lnTo>
                    <a:pt x="44950" y="0"/>
                  </a:lnTo>
                  <a:lnTo>
                    <a:pt x="0" y="9765"/>
                  </a:lnTo>
                  <a:lnTo>
                    <a:pt x="16793" y="36374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37700" y="2340324"/>
              <a:ext cx="0" cy="520065"/>
            </a:xfrm>
            <a:custGeom>
              <a:avLst/>
              <a:gdLst/>
              <a:ahLst/>
              <a:cxnLst/>
              <a:rect l="l" t="t" r="r" b="b"/>
              <a:pathLst>
                <a:path h="520064">
                  <a:moveTo>
                    <a:pt x="0" y="0"/>
                  </a:moveTo>
                  <a:lnTo>
                    <a:pt x="0" y="52004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21967" y="28603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21967" y="28603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75971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71" dirty="0">
                <a:solidFill>
                  <a:srgbClr val="4A4A4A"/>
                </a:solidFill>
              </a:rPr>
              <a:t>¿Que </a:t>
            </a:r>
            <a:r>
              <a:rPr sz="2700" spc="-31" dirty="0">
                <a:solidFill>
                  <a:srgbClr val="4A4A4A"/>
                </a:solidFill>
              </a:rPr>
              <a:t>es</a:t>
            </a:r>
            <a:r>
              <a:rPr sz="2700" spc="11" dirty="0">
                <a:solidFill>
                  <a:srgbClr val="4A4A4A"/>
                </a:solidFill>
              </a:rPr>
              <a:t> </a:t>
            </a:r>
            <a:r>
              <a:rPr sz="2700" spc="-15" dirty="0">
                <a:solidFill>
                  <a:srgbClr val="4A4A4A"/>
                </a:solidFill>
              </a:rPr>
              <a:t>Angular?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703094" y="1453516"/>
            <a:ext cx="5893983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spc="11" dirty="0">
                <a:solidFill>
                  <a:srgbClr val="4A4A4A"/>
                </a:solidFill>
                <a:latin typeface="Calibri"/>
                <a:cs typeface="Calibri"/>
              </a:rPr>
              <a:t>F</a:t>
            </a:r>
            <a:r>
              <a:rPr sz="2000" spc="11" dirty="0" err="1">
                <a:solidFill>
                  <a:srgbClr val="4A4A4A"/>
                </a:solidFill>
                <a:latin typeface="Calibri"/>
                <a:cs typeface="Calibri"/>
              </a:rPr>
              <a:t>ramework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 estructural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(i.e.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orientado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lógica)</a:t>
            </a:r>
            <a:endParaRPr sz="2000" dirty="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  <a:tab pos="3901245" algn="l"/>
              </a:tabLst>
            </a:pPr>
            <a:r>
              <a:rPr lang="es-ES" sz="2000" spc="65" dirty="0">
                <a:solidFill>
                  <a:srgbClr val="4A4A4A"/>
                </a:solidFill>
                <a:latin typeface="Calibri"/>
                <a:cs typeface="Calibri"/>
              </a:rPr>
              <a:t>Basado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JavaScript,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versión</a:t>
            </a:r>
            <a:r>
              <a:rPr sz="2000" spc="15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69" dirty="0">
                <a:solidFill>
                  <a:srgbClr val="4A4A4A"/>
                </a:solidFill>
                <a:latin typeface="Calibri"/>
                <a:cs typeface="Calibri"/>
              </a:rPr>
              <a:t>ES6,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vía	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TypeScript</a:t>
            </a:r>
            <a:endParaRPr sz="2000" dirty="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spc="20" dirty="0">
                <a:solidFill>
                  <a:srgbClr val="4A4A4A"/>
                </a:solidFill>
                <a:latin typeface="Calibri"/>
                <a:cs typeface="Calibri"/>
              </a:rPr>
              <a:t>Orientado al d</a:t>
            </a:r>
            <a:r>
              <a:rPr sz="2000" spc="20" dirty="0" err="1">
                <a:solidFill>
                  <a:srgbClr val="4A4A4A"/>
                </a:solidFill>
                <a:latin typeface="Calibri"/>
                <a:cs typeface="Calibri"/>
              </a:rPr>
              <a:t>esarrollo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Web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Front</a:t>
            </a:r>
            <a:r>
              <a:rPr sz="2000" spc="40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End,</a:t>
            </a:r>
            <a:r>
              <a:rPr lang="es-ES" sz="2000" dirty="0">
                <a:latin typeface="Calibri"/>
                <a:cs typeface="Calibri"/>
              </a:rPr>
              <a:t> </a:t>
            </a:r>
            <a:r>
              <a:rPr sz="2000" spc="35" dirty="0" err="1">
                <a:solidFill>
                  <a:srgbClr val="4A4A4A"/>
                </a:solidFill>
                <a:latin typeface="Calibri"/>
                <a:cs typeface="Calibri"/>
              </a:rPr>
              <a:t>especialmente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Single 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Page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Applications</a:t>
            </a:r>
            <a:r>
              <a:rPr sz="2000" spc="2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(SPA)</a:t>
            </a:r>
            <a:endParaRPr lang="es-ES" sz="2000" spc="75" dirty="0">
              <a:solidFill>
                <a:srgbClr val="4A4A4A"/>
              </a:solidFill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dirty="0">
                <a:cs typeface="Calibri"/>
              </a:rPr>
              <a:t>Especialmente en asociación con otras tecnologías, dando lugar a </a:t>
            </a:r>
            <a:r>
              <a:rPr lang="es-ES" sz="2000" b="1" dirty="0">
                <a:cs typeface="Calibri"/>
              </a:rPr>
              <a:t>MEAN</a:t>
            </a:r>
            <a:endParaRPr sz="2000" b="1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3952" y="1428750"/>
            <a:ext cx="1504949" cy="1504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1677" y="3845787"/>
            <a:ext cx="934719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Otras  alternativas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82376" y="3486152"/>
            <a:ext cx="595899" cy="674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24605" y="4226323"/>
            <a:ext cx="950649" cy="950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21112" y="4545406"/>
            <a:ext cx="1482091" cy="434735"/>
          </a:xfrm>
          <a:prstGeom prst="rect">
            <a:avLst/>
          </a:prstGeom>
        </p:spPr>
        <p:txBody>
          <a:bodyPr vert="horz" wrap="square" lIns="0" tIns="39371" rIns="0" bIns="0" rtlCol="0">
            <a:spAutoFit/>
          </a:bodyPr>
          <a:lstStyle/>
          <a:p>
            <a:pPr algn="ctr">
              <a:spcBef>
                <a:spcPts val="311"/>
              </a:spcBef>
            </a:pPr>
            <a:r>
              <a:rPr sz="1200" b="1" spc="-5" dirty="0">
                <a:latin typeface="Arial"/>
                <a:cs typeface="Arial"/>
              </a:rPr>
              <a:t>BackboneJS</a:t>
            </a:r>
            <a:endParaRPr sz="1200">
              <a:latin typeface="Arial"/>
              <a:cs typeface="Arial"/>
            </a:endParaRPr>
          </a:p>
          <a:p>
            <a:pPr algn="ctr">
              <a:spcBef>
                <a:spcPts val="211"/>
              </a:spcBef>
            </a:pPr>
            <a:r>
              <a:rPr sz="12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http://backbonejs.org/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36427" y="3657908"/>
            <a:ext cx="1320800" cy="434733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algn="ctr">
              <a:spcBef>
                <a:spcPts val="309"/>
              </a:spcBef>
            </a:pPr>
            <a:r>
              <a:rPr sz="1200" b="1" spc="-5" dirty="0">
                <a:latin typeface="Arial"/>
                <a:cs typeface="Arial"/>
              </a:rPr>
              <a:t>Ember.js</a:t>
            </a:r>
            <a:endParaRPr sz="1200">
              <a:latin typeface="Arial"/>
              <a:cs typeface="Arial"/>
            </a:endParaRPr>
          </a:p>
          <a:p>
            <a:pPr algn="ctr">
              <a:spcBef>
                <a:spcPts val="209"/>
              </a:spcBef>
            </a:pPr>
            <a:r>
              <a:rPr sz="12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6"/>
              </a:rPr>
              <a:t>http://emberjs.com/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46428" y="3631674"/>
            <a:ext cx="950649" cy="8437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538851" y="4667333"/>
            <a:ext cx="1320800" cy="434733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algn="ctr">
              <a:spcBef>
                <a:spcPts val="309"/>
              </a:spcBef>
            </a:pPr>
            <a:r>
              <a:rPr sz="1200" b="1" spc="-5" dirty="0">
                <a:latin typeface="Arial"/>
                <a:cs typeface="Arial"/>
              </a:rPr>
              <a:t>React.js</a:t>
            </a:r>
            <a:endParaRPr sz="1200">
              <a:latin typeface="Arial"/>
              <a:cs typeface="Arial"/>
            </a:endParaRPr>
          </a:p>
          <a:p>
            <a:pPr algn="ctr">
              <a:spcBef>
                <a:spcPts val="209"/>
              </a:spcBef>
            </a:pPr>
            <a:r>
              <a:rPr sz="12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6"/>
              </a:rPr>
              <a:t>http://emberjs.com/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88404" y="3798509"/>
            <a:ext cx="1067435" cy="434733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algn="ctr">
              <a:spcBef>
                <a:spcPts val="309"/>
              </a:spcBef>
            </a:pPr>
            <a:r>
              <a:rPr sz="1200" b="1" spc="-5" dirty="0">
                <a:latin typeface="Arial"/>
                <a:cs typeface="Arial"/>
              </a:rPr>
              <a:t>Vue.js</a:t>
            </a:r>
            <a:endParaRPr sz="1200">
              <a:latin typeface="Arial"/>
              <a:cs typeface="Arial"/>
            </a:endParaRPr>
          </a:p>
          <a:p>
            <a:pPr algn="ctr">
              <a:spcBef>
                <a:spcPts val="209"/>
              </a:spcBef>
            </a:pPr>
            <a:r>
              <a:rPr sz="12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8"/>
              </a:rPr>
              <a:t>http://vuejs.org/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23702" y="4482673"/>
            <a:ext cx="950649" cy="876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1" y="128365"/>
            <a:ext cx="237045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ES6: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-15" dirty="0">
                <a:solidFill>
                  <a:srgbClr val="4A4A4A"/>
                </a:solidFill>
              </a:rPr>
              <a:t>Promesas</a:t>
            </a:r>
            <a:endParaRPr sz="27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918598"/>
              </p:ext>
            </p:extLst>
          </p:nvPr>
        </p:nvGraphicFramePr>
        <p:xfrm>
          <a:off x="616039" y="776813"/>
          <a:ext cx="7876539" cy="4180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7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14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6195">
                <a:tc gridSpan="5">
                  <a:txBody>
                    <a:bodyPr/>
                    <a:lstStyle/>
                    <a:p>
                      <a:pPr marL="85090" marR="7620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function 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hacerAlgoPromesa</a:t>
                      </a:r>
                      <a:r>
                        <a:rPr sz="1100" b="1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(){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645795" marR="1887220" indent="-320675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return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new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Promise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function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resolve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,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reject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)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  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setTimeout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965835" marR="7620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()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sz="1100" b="1" spc="-8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1285875" marR="286385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console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log 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 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'</a:t>
                      </a:r>
                      <a:r>
                        <a:rPr sz="1100" b="1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hacer algo que ha ocupado un tiempo...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'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  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let number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Math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random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1605915" marR="2287270" indent="-320675">
                        <a:lnSpc>
                          <a:spcPct val="136900"/>
                        </a:lnSpc>
                      </a:pP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if 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number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&lt; </a:t>
                      </a: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0.7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  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resolve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number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 </a:t>
                      </a:r>
                      <a:r>
                        <a:rPr sz="1100" b="1" i="1" spc="-5" dirty="0">
                          <a:solidFill>
                            <a:srgbClr val="AAAAAA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sz="1100" b="1" i="1" spc="-70" dirty="0">
                          <a:solidFill>
                            <a:srgbClr val="AAAAAA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i="1" spc="-5" dirty="0">
                          <a:solidFill>
                            <a:srgbClr val="AAAAAA"/>
                          </a:solidFill>
                          <a:latin typeface="Courier New"/>
                          <a:cs typeface="Courier New"/>
                        </a:rPr>
                        <a:t>correcto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1285875" marR="76200">
                        <a:lnSpc>
                          <a:spcPct val="100000"/>
                        </a:lnSpc>
                        <a:spcBef>
                          <a:spcPts val="465"/>
                        </a:spcBef>
                        <a:tabLst>
                          <a:tab pos="1525905" algn="l"/>
                        </a:tabLst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	</a:t>
                      </a:r>
                      <a:r>
                        <a:rPr sz="1100" b="1" spc="-5" dirty="0">
                          <a:solidFill>
                            <a:srgbClr val="4B83CD"/>
                          </a:solidFill>
                          <a:latin typeface="Courier New"/>
                          <a:cs typeface="Courier New"/>
                        </a:rPr>
                        <a:t>else </a:t>
                      </a: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1605915" marR="7620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reject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number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 </a:t>
                      </a:r>
                      <a:r>
                        <a:rPr sz="1100" b="1" i="1" spc="-5" dirty="0">
                          <a:solidFill>
                            <a:srgbClr val="AAAAAA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sz="1100" b="1" i="1" spc="-10" dirty="0">
                          <a:solidFill>
                            <a:srgbClr val="AAAAAA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b="1" i="1" spc="-5" dirty="0">
                          <a:solidFill>
                            <a:srgbClr val="AAAAAA"/>
                          </a:solidFill>
                          <a:latin typeface="Courier New"/>
                          <a:cs typeface="Courier New"/>
                        </a:rPr>
                        <a:t>incorrecto</a:t>
                      </a:r>
                      <a:endParaRPr sz="1100">
                        <a:latin typeface="Courier New"/>
                        <a:cs typeface="Courier New"/>
                      </a:endParaRPr>
                    </a:p>
                    <a:p>
                      <a:pPr marL="1285875" marR="7620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98425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B w="9525">
                      <a:solidFill>
                        <a:srgbClr val="98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0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r>
                        <a:rPr sz="1100" b="1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ts val="1000"/>
                        </a:lnSpc>
                      </a:pP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},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000"/>
                        </a:lnSpc>
                      </a:pPr>
                      <a:r>
                        <a:rPr sz="1100" b="1" spc="-5" dirty="0">
                          <a:solidFill>
                            <a:srgbClr val="AB6526"/>
                          </a:solidFill>
                          <a:latin typeface="Courier New"/>
                          <a:cs typeface="Courier New"/>
                        </a:rPr>
                        <a:t>2000</a:t>
                      </a:r>
                      <a:r>
                        <a:rPr sz="1100" b="1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b="1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11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80000"/>
                      </a:solidFill>
                      <a:prstDash val="solid"/>
                    </a:lnR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R="7620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85725" marR="76200">
                        <a:lnSpc>
                          <a:spcPct val="100000"/>
                        </a:lnSpc>
                      </a:pP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hacerAlgoPromesa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then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) </a:t>
                      </a:r>
                      <a:r>
                        <a:rPr sz="1100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sz="1100" spc="-30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console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log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sz="1100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Res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 marL="85725" marR="66675">
                        <a:lnSpc>
                          <a:spcPts val="700"/>
                        </a:lnSpc>
                        <a:spcBef>
                          <a:spcPts val="465"/>
                        </a:spcBef>
                      </a:pP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catch 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100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error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) </a:t>
                      </a:r>
                      <a:r>
                        <a:rPr sz="1100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=&gt;</a:t>
                      </a:r>
                      <a:r>
                        <a:rPr sz="1100" spc="-30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r>
                        <a:rPr sz="1100" b="1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console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AA3731"/>
                          </a:solidFill>
                          <a:latin typeface="Courier New"/>
                          <a:cs typeface="Courier New"/>
                        </a:rPr>
                        <a:t>log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R="285750" algn="r">
                        <a:lnSpc>
                          <a:spcPct val="100000"/>
                        </a:lnSpc>
                      </a:pPr>
                      <a:r>
                        <a:rPr sz="1100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ultado: 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",</a:t>
                      </a:r>
                      <a:r>
                        <a:rPr sz="1100" spc="-6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 marR="285750" algn="r">
                        <a:lnSpc>
                          <a:spcPts val="700"/>
                        </a:lnSpc>
                        <a:spcBef>
                          <a:spcPts val="465"/>
                        </a:spcBef>
                      </a:pP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sz="1100" spc="-5" dirty="0">
                          <a:solidFill>
                            <a:srgbClr val="448C27"/>
                          </a:solidFill>
                          <a:latin typeface="Courier New"/>
                          <a:cs typeface="Courier New"/>
                        </a:rPr>
                        <a:t>Error: 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",</a:t>
                      </a:r>
                      <a:r>
                        <a:rPr sz="1100" spc="-60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100" spc="-5" dirty="0">
                          <a:solidFill>
                            <a:srgbClr val="793E9D"/>
                          </a:solidFill>
                          <a:latin typeface="Courier New"/>
                          <a:cs typeface="Courier New"/>
                        </a:rPr>
                        <a:t>error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100" spc="-5" dirty="0">
                          <a:solidFill>
                            <a:srgbClr val="777777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r>
                        <a:rPr sz="1100" spc="-5" dirty="0">
                          <a:solidFill>
                            <a:srgbClr val="333333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93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80000"/>
                      </a:solidFill>
                      <a:prstDash val="solid"/>
                    </a:lnR>
                    <a:lnT w="9525">
                      <a:solidFill>
                        <a:srgbClr val="98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80000"/>
                      </a:solidFill>
                      <a:prstDash val="solid"/>
                    </a:lnL>
                    <a:lnR w="9525">
                      <a:solidFill>
                        <a:srgbClr val="980000"/>
                      </a:solidFill>
                      <a:prstDash val="solid"/>
                    </a:lnR>
                    <a:lnT w="9525" cap="flat" cmpd="sng" algn="ctr">
                      <a:solidFill>
                        <a:srgbClr val="9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8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DD4C6523-4AD9-7E46-8F86-00558FD4C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714750"/>
            <a:ext cx="4419600" cy="93754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168846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TypeScript</a:t>
            </a:r>
            <a:endParaRPr sz="2700"/>
          </a:p>
        </p:txBody>
      </p:sp>
      <p:grpSp>
        <p:nvGrpSpPr>
          <p:cNvPr id="3" name="object 3"/>
          <p:cNvGrpSpPr/>
          <p:nvPr/>
        </p:nvGrpSpPr>
        <p:grpSpPr>
          <a:xfrm>
            <a:off x="3782231" y="753451"/>
            <a:ext cx="5361940" cy="3919855"/>
            <a:chOff x="3782230" y="753449"/>
            <a:chExt cx="5361940" cy="3919854"/>
          </a:xfrm>
        </p:grpSpPr>
        <p:sp>
          <p:nvSpPr>
            <p:cNvPr id="4" name="object 4"/>
            <p:cNvSpPr/>
            <p:nvPr/>
          </p:nvSpPr>
          <p:spPr>
            <a:xfrm>
              <a:off x="3782230" y="753449"/>
              <a:ext cx="4967744" cy="34939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15575" y="3444625"/>
              <a:ext cx="1228424" cy="12284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8781" y="1032200"/>
            <a:ext cx="3231515" cy="2498698"/>
          </a:xfrm>
          <a:prstGeom prst="rect">
            <a:avLst/>
          </a:prstGeom>
        </p:spPr>
        <p:txBody>
          <a:bodyPr vert="horz" wrap="square" lIns="0" tIns="46991" rIns="0" bIns="0" rtlCol="0">
            <a:spAutoFit/>
          </a:bodyPr>
          <a:lstStyle/>
          <a:p>
            <a:pPr marL="325104" indent="-313039">
              <a:spcBef>
                <a:spcPts val="371"/>
              </a:spcBef>
              <a:buSzPct val="78571"/>
              <a:buChar char="●"/>
              <a:tabLst>
                <a:tab pos="325104" algn="l"/>
                <a:tab pos="325739" algn="l"/>
              </a:tabLst>
            </a:pPr>
            <a:r>
              <a:rPr sz="1400" spc="-5" dirty="0">
                <a:latin typeface="Arial"/>
                <a:cs typeface="Arial"/>
              </a:rPr>
              <a:t>Orientado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Objetos </a:t>
            </a:r>
            <a:r>
              <a:rPr sz="1400" dirty="0">
                <a:latin typeface="Arial"/>
                <a:cs typeface="Arial"/>
              </a:rPr>
              <a:t>con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clases</a:t>
            </a:r>
            <a:endParaRPr sz="1400">
              <a:latin typeface="Arial"/>
              <a:cs typeface="Arial"/>
            </a:endParaRPr>
          </a:p>
          <a:p>
            <a:pPr marL="325104" indent="-313039">
              <a:spcBef>
                <a:spcPts val="271"/>
              </a:spcBef>
              <a:buSzPct val="78571"/>
              <a:buChar char="●"/>
              <a:tabLst>
                <a:tab pos="325104" algn="l"/>
                <a:tab pos="325739" algn="l"/>
              </a:tabLst>
            </a:pPr>
            <a:r>
              <a:rPr sz="1400" spc="-5" dirty="0">
                <a:latin typeface="Arial"/>
                <a:cs typeface="Arial"/>
              </a:rPr>
              <a:t>Añade </a:t>
            </a:r>
            <a:r>
              <a:rPr sz="1400" b="1" dirty="0">
                <a:latin typeface="Arial"/>
                <a:cs typeface="Arial"/>
              </a:rPr>
              <a:t>tipos</a:t>
            </a:r>
            <a:r>
              <a:rPr sz="1400" b="1" spc="-1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estáticos</a:t>
            </a:r>
            <a:endParaRPr sz="1400">
              <a:latin typeface="Arial"/>
              <a:cs typeface="Arial"/>
            </a:endParaRPr>
          </a:p>
          <a:p>
            <a:pPr marL="782280" marR="5080" lvl="1" indent="-313039">
              <a:lnSpc>
                <a:spcPct val="116100"/>
              </a:lnSpc>
              <a:buSzPct val="78571"/>
              <a:buChar char="○"/>
              <a:tabLst>
                <a:tab pos="782280" algn="l"/>
                <a:tab pos="782915" algn="l"/>
              </a:tabLst>
            </a:pPr>
            <a:r>
              <a:rPr sz="1400" spc="-5" dirty="0">
                <a:latin typeface="Arial"/>
                <a:cs typeface="Arial"/>
              </a:rPr>
              <a:t>Inferencia de tipos </a:t>
            </a:r>
            <a:r>
              <a:rPr sz="1400" dirty="0">
                <a:latin typeface="Arial"/>
                <a:cs typeface="Arial"/>
              </a:rPr>
              <a:t>(no </a:t>
            </a:r>
            <a:r>
              <a:rPr sz="1400" spc="-5" dirty="0">
                <a:latin typeface="Arial"/>
                <a:cs typeface="Arial"/>
              </a:rPr>
              <a:t>hay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que  declararlos en </a:t>
            </a:r>
            <a:r>
              <a:rPr sz="1400" dirty="0">
                <a:latin typeface="Arial"/>
                <a:cs typeface="Arial"/>
              </a:rPr>
              <a:t>muchos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sitios)</a:t>
            </a:r>
            <a:endParaRPr sz="1400">
              <a:latin typeface="Arial"/>
              <a:cs typeface="Arial"/>
            </a:endParaRPr>
          </a:p>
          <a:p>
            <a:pPr marL="782280" marR="624808" lvl="1" indent="-313039">
              <a:lnSpc>
                <a:spcPct val="116100"/>
              </a:lnSpc>
              <a:buSzPct val="78571"/>
              <a:buChar char="○"/>
              <a:tabLst>
                <a:tab pos="782280" algn="l"/>
                <a:tab pos="782915" algn="l"/>
              </a:tabLst>
            </a:pPr>
            <a:r>
              <a:rPr sz="1400" spc="-5" dirty="0">
                <a:latin typeface="Arial"/>
                <a:cs typeface="Arial"/>
              </a:rPr>
              <a:t>Tipos opcionales </a:t>
            </a:r>
            <a:r>
              <a:rPr sz="1400" dirty="0">
                <a:latin typeface="Arial"/>
                <a:cs typeface="Arial"/>
              </a:rPr>
              <a:t>(si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  quieres, no los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usas)</a:t>
            </a:r>
            <a:endParaRPr sz="1400">
              <a:latin typeface="Arial"/>
              <a:cs typeface="Arial"/>
            </a:endParaRPr>
          </a:p>
          <a:p>
            <a:pPr marL="325104" indent="-313039">
              <a:spcBef>
                <a:spcPts val="271"/>
              </a:spcBef>
              <a:buSzPct val="78571"/>
              <a:buFont typeface="Arial"/>
              <a:buChar char="●"/>
              <a:tabLst>
                <a:tab pos="325104" algn="l"/>
                <a:tab pos="325739" algn="l"/>
              </a:tabLst>
            </a:pPr>
            <a:r>
              <a:rPr sz="1400" b="1" spc="-5" dirty="0">
                <a:latin typeface="Arial"/>
                <a:cs typeface="Arial"/>
              </a:rPr>
              <a:t>Anotaciones </a:t>
            </a:r>
            <a:r>
              <a:rPr sz="1400" b="1" dirty="0">
                <a:latin typeface="Arial"/>
                <a:cs typeface="Arial"/>
              </a:rPr>
              <a:t>/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Decoraciones</a:t>
            </a:r>
            <a:endParaRPr sz="1400">
              <a:latin typeface="Arial"/>
              <a:cs typeface="Arial"/>
            </a:endParaRPr>
          </a:p>
          <a:p>
            <a:pPr marL="325104" marR="102865" indent="-313039">
              <a:lnSpc>
                <a:spcPct val="116100"/>
              </a:lnSpc>
              <a:buSzPct val="78571"/>
              <a:buChar char="●"/>
              <a:tabLst>
                <a:tab pos="325104" algn="l"/>
                <a:tab pos="325739" algn="l"/>
              </a:tabLst>
            </a:pPr>
            <a:r>
              <a:rPr sz="1400" spc="-5" dirty="0">
                <a:latin typeface="Arial"/>
                <a:cs typeface="Arial"/>
              </a:rPr>
              <a:t>Es </a:t>
            </a:r>
            <a:r>
              <a:rPr sz="1400" b="1" i="1" spc="-5" dirty="0">
                <a:latin typeface="Arial"/>
                <a:cs typeface="Arial"/>
              </a:rPr>
              <a:t>transpilado</a:t>
            </a:r>
            <a:r>
              <a:rPr sz="1400" spc="-5" dirty="0">
                <a:latin typeface="Arial"/>
                <a:cs typeface="Arial"/>
              </a:rPr>
              <a:t>: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genera </a:t>
            </a:r>
            <a:r>
              <a:rPr sz="1400" dirty="0">
                <a:latin typeface="Arial"/>
                <a:cs typeface="Arial"/>
              </a:rPr>
              <a:t>código  JavaScript </a:t>
            </a:r>
            <a:r>
              <a:rPr sz="1400" spc="-5" dirty="0">
                <a:latin typeface="Arial"/>
                <a:cs typeface="Arial"/>
              </a:rPr>
              <a:t>ES5 </a:t>
            </a:r>
            <a:r>
              <a:rPr sz="1400" dirty="0">
                <a:latin typeface="Arial"/>
                <a:cs typeface="Arial"/>
              </a:rPr>
              <a:t>(compatible con</a:t>
            </a:r>
            <a:r>
              <a:rPr sz="1400" spc="-1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los  navegadores web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actuales)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14789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TS: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Tipos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3094" y="996875"/>
            <a:ext cx="2383791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number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boolean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any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number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480" dirty="0">
                <a:solidFill>
                  <a:srgbClr val="4A4A4A"/>
                </a:solidFill>
                <a:latin typeface="Calibri"/>
                <a:cs typeface="Calibri"/>
              </a:rPr>
              <a:t>|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Array&lt;string&gt;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number[];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CualquierClase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CualquierInterface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7978" y="1030309"/>
            <a:ext cx="3618865" cy="2913042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325739" marR="2484631" indent="-240653">
              <a:lnSpc>
                <a:spcPct val="136900"/>
              </a:lnSpc>
              <a:spcBef>
                <a:spcPts val="145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Tipo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algo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8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any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325739" marR="1524559">
              <a:lnSpc>
                <a:spcPct val="136900"/>
              </a:lnSpc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|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nEdad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isAlumno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boolean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aDatos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Array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&gt;;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aNumbers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oUser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Usuario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325104">
              <a:spcBef>
                <a:spcPts val="831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{...}</a:t>
            </a:r>
            <a:endParaRPr sz="1051">
              <a:latin typeface="Courier New"/>
              <a:cs typeface="Courier New"/>
            </a:endParaRPr>
          </a:p>
          <a:p>
            <a:pPr marL="325104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…</a:t>
            </a:r>
            <a:endParaRPr sz="1051">
              <a:latin typeface="Courier New"/>
              <a:cs typeface="Courier New"/>
            </a:endParaRPr>
          </a:p>
          <a:p>
            <a:pPr marL="85087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16694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TS: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spc="-25" dirty="0">
                <a:solidFill>
                  <a:srgbClr val="4A4A4A"/>
                </a:solidFill>
              </a:rPr>
              <a:t>Clases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57525" y="1180265"/>
            <a:ext cx="3139440" cy="166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Al estándar de ES6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le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añaden</a:t>
            </a:r>
            <a:endParaRPr sz="1400">
              <a:latin typeface="Arial"/>
              <a:cs typeface="Arial"/>
            </a:endParaRPr>
          </a:p>
          <a:p>
            <a:pPr marL="469876" marR="206366" indent="-313039">
              <a:lnSpc>
                <a:spcPct val="116100"/>
              </a:lnSpc>
              <a:spcBef>
                <a:spcPts val="1351"/>
              </a:spcBef>
              <a:buSzPct val="78571"/>
              <a:buChar char="●"/>
              <a:tabLst>
                <a:tab pos="469243" algn="l"/>
                <a:tab pos="469876" algn="l"/>
              </a:tabLst>
            </a:pPr>
            <a:r>
              <a:rPr sz="1400" spc="-5" dirty="0">
                <a:latin typeface="Arial"/>
                <a:cs typeface="Arial"/>
              </a:rPr>
              <a:t>Propiedades definidas fuera de  los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métodos</a:t>
            </a:r>
            <a:endParaRPr sz="1400">
              <a:latin typeface="Arial"/>
              <a:cs typeface="Arial"/>
            </a:endParaRPr>
          </a:p>
          <a:p>
            <a:pPr marL="469876" marR="5080" indent="-313039">
              <a:lnSpc>
                <a:spcPct val="116100"/>
              </a:lnSpc>
              <a:buSzPct val="78571"/>
              <a:buChar char="●"/>
              <a:tabLst>
                <a:tab pos="469243" algn="l"/>
                <a:tab pos="469876" algn="l"/>
              </a:tabLst>
            </a:pPr>
            <a:r>
              <a:rPr sz="1400" dirty="0">
                <a:latin typeface="Arial"/>
                <a:cs typeface="Arial"/>
              </a:rPr>
              <a:t>Modificadores </a:t>
            </a:r>
            <a:r>
              <a:rPr sz="1400" spc="-5" dirty="0">
                <a:latin typeface="Arial"/>
                <a:cs typeface="Arial"/>
              </a:rPr>
              <a:t>de acceso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i="1" spc="-5" dirty="0">
                <a:latin typeface="Arial"/>
                <a:cs typeface="Arial"/>
              </a:rPr>
              <a:t>private,  protected,</a:t>
            </a:r>
            <a:r>
              <a:rPr sz="1400" i="1" spc="-11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public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469876" indent="-313039">
              <a:spcBef>
                <a:spcPts val="271"/>
              </a:spcBef>
              <a:buSzPct val="78571"/>
              <a:buChar char="●"/>
              <a:tabLst>
                <a:tab pos="469243" algn="l"/>
                <a:tab pos="469876" algn="l"/>
              </a:tabLst>
            </a:pPr>
            <a:r>
              <a:rPr sz="1400" spc="-5" dirty="0">
                <a:latin typeface="Arial"/>
                <a:cs typeface="Arial"/>
              </a:rPr>
              <a:t>Interfaces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8601" y="1180265"/>
            <a:ext cx="4512945" cy="3702809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spcBef>
                <a:spcPts val="4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85087"/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Empleado</a:t>
            </a:r>
            <a:r>
              <a:rPr sz="1051" b="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 dirty="0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500" dirty="0">
              <a:latin typeface="Courier New"/>
              <a:cs typeface="Courier New"/>
            </a:endParaRPr>
          </a:p>
          <a:p>
            <a:pPr marL="325739" marR="2257948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private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private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6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 dirty="0">
              <a:latin typeface="Courier New"/>
              <a:cs typeface="Courier New"/>
            </a:endParaRPr>
          </a:p>
          <a:p>
            <a:pPr marL="645763" marR="497816" indent="-320659">
              <a:lnSpc>
                <a:spcPct val="136900"/>
              </a:lnSpc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 dirty="0">
              <a:latin typeface="Courier New"/>
              <a:cs typeface="Courier New"/>
            </a:endParaRPr>
          </a:p>
          <a:p>
            <a:pPr marL="645763">
              <a:spcBef>
                <a:spcPts val="465"/>
              </a:spcBef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 dirty="0">
              <a:latin typeface="Courier New"/>
              <a:cs typeface="Courier New"/>
            </a:endParaRPr>
          </a:p>
          <a:p>
            <a:pPr marL="325104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 dirty="0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getNombre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 dirty="0">
              <a:latin typeface="Courier New"/>
              <a:cs typeface="Courier New"/>
            </a:endParaRPr>
          </a:p>
          <a:p>
            <a:pPr marL="645763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return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 dirty="0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 dirty="0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toString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 dirty="0">
              <a:latin typeface="Courier New"/>
              <a:cs typeface="Courier New"/>
            </a:endParaRPr>
          </a:p>
          <a:p>
            <a:pPr marL="1000075" marR="1263587" indent="-354314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return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Nombre: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+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+  '</a:t>
            </a:r>
            <a:r>
              <a:rPr sz="1051" dirty="0">
                <a:solidFill>
                  <a:srgbClr val="448C27"/>
                </a:solidFill>
                <a:latin typeface="Courier New"/>
                <a:cs typeface="Courier New"/>
              </a:rPr>
              <a:t>, 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Salario: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+</a:t>
            </a:r>
            <a:r>
              <a:rPr sz="1051" spc="-7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 dirty="0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 dirty="0">
              <a:latin typeface="Courier New"/>
              <a:cs typeface="Courier New"/>
            </a:endParaRPr>
          </a:p>
          <a:p>
            <a:pPr marL="85087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1" y="128367"/>
            <a:ext cx="28124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TS:</a:t>
            </a:r>
            <a:r>
              <a:rPr sz="2700" spc="-65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Constructores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607025" y="1613125"/>
            <a:ext cx="2088515" cy="491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Se puede </a:t>
            </a:r>
            <a:r>
              <a:rPr sz="1400" dirty="0">
                <a:latin typeface="Arial"/>
                <a:cs typeface="Arial"/>
              </a:rPr>
              <a:t>reescribir </a:t>
            </a:r>
            <a:r>
              <a:rPr sz="1400" spc="-5" dirty="0">
                <a:latin typeface="Arial"/>
                <a:cs typeface="Arial"/>
              </a:rPr>
              <a:t>en un  formato </a:t>
            </a:r>
            <a:r>
              <a:rPr sz="1400" dirty="0">
                <a:latin typeface="Arial"/>
                <a:cs typeface="Arial"/>
              </a:rPr>
              <a:t>mucha más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breve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6963" y="765939"/>
            <a:ext cx="4522471" cy="2551431"/>
            <a:chOff x="816962" y="765937"/>
            <a:chExt cx="4522470" cy="2551430"/>
          </a:xfrm>
        </p:grpSpPr>
        <p:sp>
          <p:nvSpPr>
            <p:cNvPr id="5" name="object 5"/>
            <p:cNvSpPr/>
            <p:nvPr/>
          </p:nvSpPr>
          <p:spPr>
            <a:xfrm>
              <a:off x="821725" y="770700"/>
              <a:ext cx="4512945" cy="2541905"/>
            </a:xfrm>
            <a:custGeom>
              <a:avLst/>
              <a:gdLst/>
              <a:ahLst/>
              <a:cxnLst/>
              <a:rect l="l" t="t" r="r" b="b"/>
              <a:pathLst>
                <a:path w="4512945" h="2541904">
                  <a:moveTo>
                    <a:pt x="4512599" y="2541599"/>
                  </a:moveTo>
                  <a:lnTo>
                    <a:pt x="0" y="2541599"/>
                  </a:lnTo>
                  <a:lnTo>
                    <a:pt x="0" y="0"/>
                  </a:lnTo>
                  <a:lnTo>
                    <a:pt x="4512599" y="0"/>
                  </a:lnTo>
                  <a:lnTo>
                    <a:pt x="4512599" y="2541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1725" y="770700"/>
              <a:ext cx="4512945" cy="2541905"/>
            </a:xfrm>
            <a:custGeom>
              <a:avLst/>
              <a:gdLst/>
              <a:ahLst/>
              <a:cxnLst/>
              <a:rect l="l" t="t" r="r" b="b"/>
              <a:pathLst>
                <a:path w="4512945" h="2541904">
                  <a:moveTo>
                    <a:pt x="0" y="0"/>
                  </a:moveTo>
                  <a:lnTo>
                    <a:pt x="4512599" y="0"/>
                  </a:lnTo>
                  <a:lnTo>
                    <a:pt x="4512599" y="2541599"/>
                  </a:lnTo>
                  <a:lnTo>
                    <a:pt x="0" y="2541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94752" y="928092"/>
            <a:ext cx="3946525" cy="21948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Empleado</a:t>
            </a:r>
            <a:r>
              <a:rPr sz="1051" b="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500">
              <a:latin typeface="Courier New"/>
              <a:cs typeface="Courier New"/>
            </a:endParaRPr>
          </a:p>
          <a:p>
            <a:pPr marL="252716" marR="1765212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private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private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6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572742" marR="5080" indent="-320659">
              <a:lnSpc>
                <a:spcPct val="136900"/>
              </a:lnSpc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572742">
              <a:spcBef>
                <a:spcPts val="465"/>
              </a:spcBef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...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004237" y="2649937"/>
            <a:ext cx="3244851" cy="1778000"/>
            <a:chOff x="5004237" y="2649937"/>
            <a:chExt cx="3244850" cy="1778000"/>
          </a:xfrm>
        </p:grpSpPr>
        <p:sp>
          <p:nvSpPr>
            <p:cNvPr id="9" name="object 9"/>
            <p:cNvSpPr/>
            <p:nvPr/>
          </p:nvSpPr>
          <p:spPr>
            <a:xfrm>
              <a:off x="5009000" y="2654699"/>
              <a:ext cx="3235325" cy="1768475"/>
            </a:xfrm>
            <a:custGeom>
              <a:avLst/>
              <a:gdLst/>
              <a:ahLst/>
              <a:cxnLst/>
              <a:rect l="l" t="t" r="r" b="b"/>
              <a:pathLst>
                <a:path w="3235325" h="1768475">
                  <a:moveTo>
                    <a:pt x="3235199" y="1767899"/>
                  </a:moveTo>
                  <a:lnTo>
                    <a:pt x="0" y="1767899"/>
                  </a:lnTo>
                  <a:lnTo>
                    <a:pt x="0" y="0"/>
                  </a:lnTo>
                  <a:lnTo>
                    <a:pt x="3235199" y="0"/>
                  </a:lnTo>
                  <a:lnTo>
                    <a:pt x="3235199" y="17678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09000" y="2654699"/>
              <a:ext cx="3235325" cy="1768475"/>
            </a:xfrm>
            <a:custGeom>
              <a:avLst/>
              <a:gdLst/>
              <a:ahLst/>
              <a:cxnLst/>
              <a:rect l="l" t="t" r="r" b="b"/>
              <a:pathLst>
                <a:path w="3235325" h="1768475">
                  <a:moveTo>
                    <a:pt x="0" y="0"/>
                  </a:moveTo>
                  <a:lnTo>
                    <a:pt x="3235199" y="0"/>
                  </a:lnTo>
                  <a:lnTo>
                    <a:pt x="3235199" y="1767899"/>
                  </a:lnTo>
                  <a:lnTo>
                    <a:pt x="0" y="1767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082028" y="2753853"/>
            <a:ext cx="2643505" cy="105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Empleado</a:t>
            </a:r>
            <a:r>
              <a:rPr sz="1051" b="1" spc="-1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252716">
              <a:spcBef>
                <a:spcPts val="831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endParaRPr sz="1051">
              <a:latin typeface="Courier New"/>
              <a:cs typeface="Courier New"/>
            </a:endParaRPr>
          </a:p>
          <a:p>
            <a:pPr marL="469876" marR="5080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private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nombre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private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salario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)</a:t>
            </a:r>
            <a:r>
              <a:rPr sz="1051" spc="-6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2027" y="3790173"/>
            <a:ext cx="265431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...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79739" y="1329337"/>
            <a:ext cx="4020820" cy="2230120"/>
            <a:chOff x="979737" y="1329337"/>
            <a:chExt cx="4020820" cy="2230120"/>
          </a:xfrm>
        </p:grpSpPr>
        <p:sp>
          <p:nvSpPr>
            <p:cNvPr id="14" name="object 14"/>
            <p:cNvSpPr/>
            <p:nvPr/>
          </p:nvSpPr>
          <p:spPr>
            <a:xfrm>
              <a:off x="2948450" y="2710499"/>
              <a:ext cx="2004060" cy="828675"/>
            </a:xfrm>
            <a:custGeom>
              <a:avLst/>
              <a:gdLst/>
              <a:ahLst/>
              <a:cxnLst/>
              <a:rect l="l" t="t" r="r" b="b"/>
              <a:pathLst>
                <a:path w="2004060" h="828675">
                  <a:moveTo>
                    <a:pt x="0" y="0"/>
                  </a:moveTo>
                  <a:lnTo>
                    <a:pt x="0" y="828299"/>
                  </a:lnTo>
                  <a:lnTo>
                    <a:pt x="2003549" y="82829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52000" y="3523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52000" y="3523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84499" y="1334099"/>
              <a:ext cx="3928110" cy="1376680"/>
            </a:xfrm>
            <a:custGeom>
              <a:avLst/>
              <a:gdLst/>
              <a:ahLst/>
              <a:cxnLst/>
              <a:rect l="l" t="t" r="r" b="b"/>
              <a:pathLst>
                <a:path w="3928110" h="1376680">
                  <a:moveTo>
                    <a:pt x="0" y="0"/>
                  </a:moveTo>
                  <a:lnTo>
                    <a:pt x="3927899" y="0"/>
                  </a:lnTo>
                  <a:lnTo>
                    <a:pt x="3927899" y="1376399"/>
                  </a:lnTo>
                  <a:lnTo>
                    <a:pt x="0" y="137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1" y="128365"/>
            <a:ext cx="3256279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TS: </a:t>
            </a:r>
            <a:r>
              <a:rPr sz="2700" spc="-5" dirty="0">
                <a:solidFill>
                  <a:srgbClr val="4A4A4A"/>
                </a:solidFill>
              </a:rPr>
              <a:t>Interfaces </a:t>
            </a:r>
            <a:r>
              <a:rPr sz="2700" dirty="0">
                <a:solidFill>
                  <a:srgbClr val="4A4A4A"/>
                </a:solidFill>
              </a:rPr>
              <a:t>y</a:t>
            </a:r>
            <a:r>
              <a:rPr sz="2700" spc="15" dirty="0">
                <a:solidFill>
                  <a:srgbClr val="4A4A4A"/>
                </a:solidFill>
              </a:rPr>
              <a:t> </a:t>
            </a:r>
            <a:r>
              <a:rPr sz="2700" spc="40" dirty="0">
                <a:solidFill>
                  <a:srgbClr val="4A4A4A"/>
                </a:solidFill>
              </a:rPr>
              <a:t>tipos</a:t>
            </a:r>
            <a:endParaRPr sz="2700"/>
          </a:p>
        </p:txBody>
      </p:sp>
      <p:grpSp>
        <p:nvGrpSpPr>
          <p:cNvPr id="3" name="object 3"/>
          <p:cNvGrpSpPr/>
          <p:nvPr/>
        </p:nvGrpSpPr>
        <p:grpSpPr>
          <a:xfrm>
            <a:off x="676339" y="786038"/>
            <a:ext cx="3738879" cy="3204845"/>
            <a:chOff x="676337" y="786037"/>
            <a:chExt cx="3738879" cy="3204845"/>
          </a:xfrm>
        </p:grpSpPr>
        <p:sp>
          <p:nvSpPr>
            <p:cNvPr id="4" name="object 4"/>
            <p:cNvSpPr/>
            <p:nvPr/>
          </p:nvSpPr>
          <p:spPr>
            <a:xfrm>
              <a:off x="681099" y="790799"/>
              <a:ext cx="3729354" cy="3195320"/>
            </a:xfrm>
            <a:custGeom>
              <a:avLst/>
              <a:gdLst/>
              <a:ahLst/>
              <a:cxnLst/>
              <a:rect l="l" t="t" r="r" b="b"/>
              <a:pathLst>
                <a:path w="3729354" h="3195320">
                  <a:moveTo>
                    <a:pt x="3728999" y="3195299"/>
                  </a:moveTo>
                  <a:lnTo>
                    <a:pt x="0" y="3195299"/>
                  </a:lnTo>
                  <a:lnTo>
                    <a:pt x="0" y="0"/>
                  </a:lnTo>
                  <a:lnTo>
                    <a:pt x="3728999" y="0"/>
                  </a:lnTo>
                  <a:lnTo>
                    <a:pt x="3728999" y="31952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1099" y="790799"/>
              <a:ext cx="3729354" cy="3195320"/>
            </a:xfrm>
            <a:custGeom>
              <a:avLst/>
              <a:gdLst/>
              <a:ahLst/>
              <a:cxnLst/>
              <a:rect l="l" t="t" r="r" b="b"/>
              <a:pathLst>
                <a:path w="3729354" h="3195320">
                  <a:moveTo>
                    <a:pt x="0" y="0"/>
                  </a:moveTo>
                  <a:lnTo>
                    <a:pt x="3728999" y="0"/>
                  </a:lnTo>
                  <a:lnTo>
                    <a:pt x="3728999" y="3195299"/>
                  </a:lnTo>
                  <a:lnTo>
                    <a:pt x="0" y="3195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54126" y="836893"/>
            <a:ext cx="154622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interface Edicion</a:t>
            </a:r>
            <a:r>
              <a:rPr sz="1051" b="1" spc="-75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4197" y="996912"/>
            <a:ext cx="1466215" cy="44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editorial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fecha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number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4124" y="1494117"/>
            <a:ext cx="10604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4125" y="1873214"/>
            <a:ext cx="2586355" cy="17894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16" marR="5080" indent="-240653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class Libro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implements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Edicion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id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number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|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</a:t>
            </a:r>
            <a:r>
              <a:rPr sz="1051" b="1" spc="-1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editorial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 dirty="0">
              <a:latin typeface="Courier New"/>
              <a:cs typeface="Courier New"/>
            </a:endParaRPr>
          </a:p>
          <a:p>
            <a:pPr marL="252716" marR="1285176">
              <a:lnSpc>
                <a:spcPct val="136900"/>
              </a:lnSpc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</a:t>
            </a:r>
            <a:r>
              <a:rPr sz="1051" b="1" spc="-80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fecha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</a:t>
            </a:r>
            <a:endParaRPr sz="1051" dirty="0">
              <a:latin typeface="Courier New"/>
              <a:cs typeface="Courier New"/>
            </a:endParaRPr>
          </a:p>
          <a:p>
            <a:pPr marL="469876" marR="107945">
              <a:lnSpc>
                <a:spcPct val="136900"/>
              </a:lnSpc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autor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titulo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)</a:t>
            </a:r>
            <a:r>
              <a:rPr sz="1051" b="1" spc="-6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{}</a:t>
            </a:r>
            <a:endParaRPr sz="1051" dirty="0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 dirty="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963389" y="997814"/>
            <a:ext cx="4831715" cy="3606165"/>
            <a:chOff x="3963387" y="997812"/>
            <a:chExt cx="4831715" cy="3606165"/>
          </a:xfrm>
        </p:grpSpPr>
        <p:sp>
          <p:nvSpPr>
            <p:cNvPr id="11" name="object 11"/>
            <p:cNvSpPr/>
            <p:nvPr/>
          </p:nvSpPr>
          <p:spPr>
            <a:xfrm>
              <a:off x="3968150" y="1002575"/>
              <a:ext cx="4822190" cy="3596640"/>
            </a:xfrm>
            <a:custGeom>
              <a:avLst/>
              <a:gdLst/>
              <a:ahLst/>
              <a:cxnLst/>
              <a:rect l="l" t="t" r="r" b="b"/>
              <a:pathLst>
                <a:path w="4822190" h="3596640">
                  <a:moveTo>
                    <a:pt x="4821899" y="3596399"/>
                  </a:moveTo>
                  <a:lnTo>
                    <a:pt x="0" y="3596399"/>
                  </a:lnTo>
                  <a:lnTo>
                    <a:pt x="0" y="0"/>
                  </a:lnTo>
                  <a:lnTo>
                    <a:pt x="4821899" y="0"/>
                  </a:lnTo>
                  <a:lnTo>
                    <a:pt x="4821899" y="35963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68150" y="1002575"/>
              <a:ext cx="4822190" cy="3596640"/>
            </a:xfrm>
            <a:custGeom>
              <a:avLst/>
              <a:gdLst/>
              <a:ahLst/>
              <a:cxnLst/>
              <a:rect l="l" t="t" r="r" b="b"/>
              <a:pathLst>
                <a:path w="4822190" h="3596640">
                  <a:moveTo>
                    <a:pt x="0" y="0"/>
                  </a:moveTo>
                  <a:lnTo>
                    <a:pt x="4821899" y="0"/>
                  </a:lnTo>
                  <a:lnTo>
                    <a:pt x="4821899" y="3596399"/>
                  </a:lnTo>
                  <a:lnTo>
                    <a:pt x="0" y="3596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041175" y="1139678"/>
            <a:ext cx="4267200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 oLibro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new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Libro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J.Pérez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', 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Angular</a:t>
            </a:r>
            <a:r>
              <a:rPr sz="1051" b="1" spc="-15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Facil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41175" y="1577829"/>
            <a:ext cx="4665980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// Objetos literales que cumplan con el tipo (sin</a:t>
            </a:r>
            <a:r>
              <a:rPr sz="1051" b="1" i="1" spc="-6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métodos)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41178" y="1956925"/>
            <a:ext cx="1786255" cy="13592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16" marR="5080" indent="-240017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let oLibro2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Libro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b="1" spc="-6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id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'',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5"/>
              </a:spcBef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autor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'',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5"/>
              </a:spcBef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titulo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'',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5"/>
              </a:spcBef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editorial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1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'',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5"/>
              </a:spcBef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fecha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0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41175" y="3490448"/>
            <a:ext cx="2585720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// Interfaces para definir</a:t>
            </a:r>
            <a:r>
              <a:rPr sz="1051" b="1" i="1" spc="-8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tipos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let oEdicion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Edicion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b="1" spc="-1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81207" y="3928598"/>
            <a:ext cx="1146175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editorial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'',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fecha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0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19996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TS:</a:t>
            </a:r>
            <a:r>
              <a:rPr sz="2700" spc="-65" dirty="0">
                <a:solidFill>
                  <a:srgbClr val="4A4A4A"/>
                </a:solidFill>
              </a:rPr>
              <a:t> </a:t>
            </a:r>
            <a:r>
              <a:rPr sz="2700" spc="-15" dirty="0">
                <a:solidFill>
                  <a:srgbClr val="4A4A4A"/>
                </a:solidFill>
              </a:rPr>
              <a:t>Herencia</a:t>
            </a:r>
            <a:endParaRPr sz="270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2EF1AD9-7FA2-7D47-BC24-E55181409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71550"/>
            <a:ext cx="3505200" cy="34590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9C06959-DEC5-C84D-B1EB-887E9D7D0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332" y="1047750"/>
            <a:ext cx="5120268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2633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5" dirty="0">
                <a:solidFill>
                  <a:srgbClr val="4A4A4A"/>
                </a:solidFill>
              </a:rPr>
              <a:t>TS: </a:t>
            </a:r>
            <a:r>
              <a:rPr sz="2700" spc="35" dirty="0">
                <a:solidFill>
                  <a:srgbClr val="4A4A4A"/>
                </a:solidFill>
              </a:rPr>
              <a:t>Módulos </a:t>
            </a:r>
            <a:r>
              <a:rPr sz="2700" dirty="0">
                <a:solidFill>
                  <a:srgbClr val="4A4A4A"/>
                </a:solidFill>
              </a:rPr>
              <a:t>y</a:t>
            </a:r>
            <a:r>
              <a:rPr sz="2700" spc="-45" dirty="0">
                <a:solidFill>
                  <a:srgbClr val="4A4A4A"/>
                </a:solidFill>
              </a:rPr>
              <a:t> </a:t>
            </a:r>
            <a:r>
              <a:rPr sz="2700" spc="15" dirty="0">
                <a:solidFill>
                  <a:srgbClr val="4A4A4A"/>
                </a:solidFill>
              </a:rPr>
              <a:t>decoradores</a:t>
            </a:r>
            <a:endParaRPr sz="2700"/>
          </a:p>
        </p:txBody>
      </p:sp>
      <p:grpSp>
        <p:nvGrpSpPr>
          <p:cNvPr id="3" name="object 3"/>
          <p:cNvGrpSpPr/>
          <p:nvPr/>
        </p:nvGrpSpPr>
        <p:grpSpPr>
          <a:xfrm>
            <a:off x="2315889" y="1170640"/>
            <a:ext cx="3505835" cy="2802255"/>
            <a:chOff x="2315887" y="1170637"/>
            <a:chExt cx="3505835" cy="2802255"/>
          </a:xfrm>
        </p:grpSpPr>
        <p:sp>
          <p:nvSpPr>
            <p:cNvPr id="4" name="object 4"/>
            <p:cNvSpPr/>
            <p:nvPr/>
          </p:nvSpPr>
          <p:spPr>
            <a:xfrm>
              <a:off x="2320650" y="1175399"/>
              <a:ext cx="3496310" cy="2792730"/>
            </a:xfrm>
            <a:custGeom>
              <a:avLst/>
              <a:gdLst/>
              <a:ahLst/>
              <a:cxnLst/>
              <a:rect l="l" t="t" r="r" b="b"/>
              <a:pathLst>
                <a:path w="3496310" h="2792729">
                  <a:moveTo>
                    <a:pt x="3495899" y="2792699"/>
                  </a:moveTo>
                  <a:lnTo>
                    <a:pt x="0" y="2792699"/>
                  </a:lnTo>
                  <a:lnTo>
                    <a:pt x="0" y="0"/>
                  </a:lnTo>
                  <a:lnTo>
                    <a:pt x="3495899" y="0"/>
                  </a:lnTo>
                  <a:lnTo>
                    <a:pt x="3495899" y="2792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20650" y="1175399"/>
              <a:ext cx="3496310" cy="2792730"/>
            </a:xfrm>
            <a:custGeom>
              <a:avLst/>
              <a:gdLst/>
              <a:ahLst/>
              <a:cxnLst/>
              <a:rect l="l" t="t" r="r" b="b"/>
              <a:pathLst>
                <a:path w="3496310" h="2792729">
                  <a:moveTo>
                    <a:pt x="0" y="0"/>
                  </a:moveTo>
                  <a:lnTo>
                    <a:pt x="3495899" y="0"/>
                  </a:lnTo>
                  <a:lnTo>
                    <a:pt x="3495899" y="2792699"/>
                  </a:lnTo>
                  <a:lnTo>
                    <a:pt x="0" y="2792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06375" y="1410461"/>
            <a:ext cx="278638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100" b="1" spc="-5" dirty="0">
                <a:solidFill>
                  <a:srgbClr val="559BD6"/>
                </a:solidFill>
                <a:latin typeface="Arial"/>
                <a:cs typeface="Arial"/>
              </a:rPr>
              <a:t>import </a:t>
            </a: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{Component} </a:t>
            </a:r>
            <a:r>
              <a:rPr sz="1100" b="1" dirty="0">
                <a:solidFill>
                  <a:srgbClr val="559BD6"/>
                </a:solidFill>
                <a:latin typeface="Arial"/>
                <a:cs typeface="Arial"/>
              </a:rPr>
              <a:t>from</a:t>
            </a:r>
            <a:r>
              <a:rPr sz="1100" b="1" spc="-60" dirty="0">
                <a:solidFill>
                  <a:srgbClr val="559BD6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CA8F76"/>
                </a:solidFill>
                <a:latin typeface="Arial"/>
                <a:cs typeface="Arial"/>
              </a:rPr>
              <a:t>'angular2/core'</a:t>
            </a: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;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6378" y="1806704"/>
            <a:ext cx="2761615" cy="1877437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>
              <a:spcBef>
                <a:spcPts val="580"/>
              </a:spcBef>
            </a:pP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@Component({</a:t>
            </a:r>
            <a:endParaRPr sz="1100">
              <a:latin typeface="Arial"/>
              <a:cs typeface="Arial"/>
            </a:endParaRPr>
          </a:p>
          <a:p>
            <a:pPr marL="457178">
              <a:spcBef>
                <a:spcPts val="480"/>
              </a:spcBef>
            </a:pP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selector:</a:t>
            </a:r>
            <a:r>
              <a:rPr sz="1100" b="1" spc="-1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CA8F76"/>
                </a:solidFill>
                <a:latin typeface="Arial"/>
                <a:cs typeface="Arial"/>
              </a:rPr>
              <a:t>'app'</a:t>
            </a: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,</a:t>
            </a:r>
            <a:endParaRPr sz="1100">
              <a:latin typeface="Arial"/>
              <a:cs typeface="Arial"/>
            </a:endParaRPr>
          </a:p>
          <a:p>
            <a:pPr marL="457178">
              <a:spcBef>
                <a:spcPts val="480"/>
              </a:spcBef>
            </a:pPr>
            <a:r>
              <a:rPr sz="1100" b="1" dirty="0">
                <a:solidFill>
                  <a:srgbClr val="979797"/>
                </a:solidFill>
                <a:latin typeface="Arial"/>
                <a:cs typeface="Arial"/>
              </a:rPr>
              <a:t>templateUrl:</a:t>
            </a:r>
            <a:r>
              <a:rPr sz="1100" b="1" spc="-7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CA8F76"/>
                </a:solidFill>
                <a:latin typeface="Arial"/>
                <a:cs typeface="Arial"/>
              </a:rPr>
              <a:t>'app.component.html'</a:t>
            </a:r>
            <a:endParaRPr sz="1100">
              <a:latin typeface="Arial"/>
              <a:cs typeface="Arial"/>
            </a:endParaRPr>
          </a:p>
          <a:p>
            <a:pPr>
              <a:spcBef>
                <a:spcPts val="480"/>
              </a:spcBef>
            </a:pP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})</a:t>
            </a:r>
            <a:endParaRPr sz="1100">
              <a:latin typeface="Arial"/>
              <a:cs typeface="Arial"/>
            </a:endParaRPr>
          </a:p>
          <a:p>
            <a:pPr>
              <a:spcBef>
                <a:spcPts val="480"/>
              </a:spcBef>
            </a:pPr>
            <a:r>
              <a:rPr sz="1100" b="1" spc="-5" dirty="0">
                <a:solidFill>
                  <a:srgbClr val="559BD6"/>
                </a:solidFill>
                <a:latin typeface="Arial"/>
                <a:cs typeface="Arial"/>
              </a:rPr>
              <a:t>export class </a:t>
            </a: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AppComponent</a:t>
            </a:r>
            <a:r>
              <a:rPr sz="1100" b="1" spc="-20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979797"/>
                </a:solidFill>
                <a:latin typeface="Arial"/>
                <a:cs typeface="Arial"/>
              </a:rPr>
              <a:t>{</a:t>
            </a:r>
            <a:endParaRPr sz="1100">
              <a:latin typeface="Arial"/>
              <a:cs typeface="Arial"/>
            </a:endParaRPr>
          </a:p>
          <a:p>
            <a:pPr marL="457178">
              <a:spcBef>
                <a:spcPts val="480"/>
              </a:spcBef>
            </a:pP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//</a:t>
            </a:r>
            <a:r>
              <a:rPr sz="1100" b="1" spc="-1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código</a:t>
            </a:r>
            <a:endParaRPr sz="1100">
              <a:latin typeface="Arial"/>
              <a:cs typeface="Arial"/>
            </a:endParaRPr>
          </a:p>
          <a:p>
            <a:pPr marL="457178">
              <a:spcBef>
                <a:spcPts val="480"/>
              </a:spcBef>
            </a:pP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@input() nombre:</a:t>
            </a:r>
            <a:r>
              <a:rPr sz="1100" b="1" spc="-15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979797"/>
                </a:solidFill>
                <a:latin typeface="Arial"/>
                <a:cs typeface="Arial"/>
              </a:rPr>
              <a:t>string;</a:t>
            </a:r>
            <a:endParaRPr sz="1100">
              <a:latin typeface="Arial"/>
              <a:cs typeface="Arial"/>
            </a:endParaRPr>
          </a:p>
          <a:p>
            <a:pPr>
              <a:spcBef>
                <a:spcPts val="480"/>
              </a:spcBef>
            </a:pPr>
            <a:r>
              <a:rPr sz="1100" b="1" dirty="0">
                <a:solidFill>
                  <a:srgbClr val="979797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4775" y="1189040"/>
            <a:ext cx="15443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Importación de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una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4778" y="1398589"/>
            <a:ext cx="1378585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clase </a:t>
            </a:r>
            <a:r>
              <a:rPr sz="1400" spc="-5" dirty="0">
                <a:latin typeface="Arial"/>
                <a:cs typeface="Arial"/>
              </a:rPr>
              <a:t>desde otro  </a:t>
            </a:r>
            <a:r>
              <a:rPr sz="1400" dirty="0">
                <a:latin typeface="Arial"/>
                <a:cs typeface="Arial"/>
              </a:rPr>
              <a:t>módulo</a:t>
            </a:r>
            <a:r>
              <a:rPr sz="1400" spc="3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(fichero)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4777" y="2274015"/>
            <a:ext cx="1260475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decorador de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  </a:t>
            </a:r>
            <a:r>
              <a:rPr sz="1400" dirty="0">
                <a:latin typeface="Arial"/>
                <a:cs typeface="Arial"/>
              </a:rPr>
              <a:t>clase a </a:t>
            </a:r>
            <a:r>
              <a:rPr sz="1400" spc="-5" dirty="0">
                <a:latin typeface="Arial"/>
                <a:cs typeface="Arial"/>
              </a:rPr>
              <a:t>la que  acompaña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9878" y="3306740"/>
            <a:ext cx="1378585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exportación de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  </a:t>
            </a:r>
            <a:r>
              <a:rPr sz="1400" dirty="0">
                <a:latin typeface="Arial"/>
                <a:cs typeface="Arial"/>
              </a:rPr>
              <a:t>clase</a:t>
            </a:r>
            <a:r>
              <a:rPr sz="1400" spc="-7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"decorada"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60827" y="2041689"/>
            <a:ext cx="2356485" cy="153548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 decorador es un objeto  </a:t>
            </a:r>
            <a:r>
              <a:rPr sz="1400" dirty="0">
                <a:latin typeface="Arial"/>
                <a:cs typeface="Arial"/>
              </a:rPr>
              <a:t>JSON </a:t>
            </a:r>
            <a:r>
              <a:rPr sz="1400" spc="-5" dirty="0">
                <a:latin typeface="Arial"/>
                <a:cs typeface="Arial"/>
              </a:rPr>
              <a:t>que da </a:t>
            </a:r>
            <a:r>
              <a:rPr sz="1400" dirty="0">
                <a:latin typeface="Arial"/>
                <a:cs typeface="Arial"/>
              </a:rPr>
              <a:t>valor a </a:t>
            </a:r>
            <a:r>
              <a:rPr sz="1400" spc="-5" dirty="0">
                <a:latin typeface="Arial"/>
                <a:cs typeface="Arial"/>
              </a:rPr>
              <a:t>una  </a:t>
            </a:r>
            <a:r>
              <a:rPr sz="1400" dirty="0">
                <a:latin typeface="Arial"/>
                <a:cs typeface="Arial"/>
              </a:rPr>
              <a:t>serie </a:t>
            </a:r>
            <a:r>
              <a:rPr sz="1400" spc="-5" dirty="0">
                <a:latin typeface="Arial"/>
                <a:cs typeface="Arial"/>
              </a:rPr>
              <a:t>de </a:t>
            </a:r>
            <a:r>
              <a:rPr sz="1400" dirty="0">
                <a:latin typeface="Arial"/>
                <a:cs typeface="Arial"/>
              </a:rPr>
              <a:t>METADATOS  (propiedades) </a:t>
            </a:r>
            <a:r>
              <a:rPr sz="1400" spc="-5" dirty="0">
                <a:latin typeface="Arial"/>
                <a:cs typeface="Arial"/>
              </a:rPr>
              <a:t>que esperan  </a:t>
            </a:r>
            <a:r>
              <a:rPr sz="1400" dirty="0">
                <a:latin typeface="Arial"/>
                <a:cs typeface="Arial"/>
              </a:rPr>
              <a:t>ser </a:t>
            </a:r>
            <a:r>
              <a:rPr sz="1400" spc="-5" dirty="0">
                <a:latin typeface="Arial"/>
                <a:cs typeface="Arial"/>
              </a:rPr>
              <a:t>definidas </a:t>
            </a:r>
            <a:r>
              <a:rPr sz="1400" dirty="0">
                <a:latin typeface="Arial"/>
                <a:cs typeface="Arial"/>
              </a:rPr>
              <a:t>y </a:t>
            </a:r>
            <a:r>
              <a:rPr sz="1400" spc="-5" dirty="0">
                <a:latin typeface="Arial"/>
                <a:cs typeface="Arial"/>
              </a:rPr>
              <a:t>que pasarán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 </a:t>
            </a:r>
            <a:r>
              <a:rPr sz="1400" spc="-5" dirty="0">
                <a:latin typeface="Arial"/>
                <a:cs typeface="Arial"/>
              </a:rPr>
              <a:t>formar parte de la </a:t>
            </a:r>
            <a:r>
              <a:rPr sz="1400" dirty="0">
                <a:latin typeface="Arial"/>
                <a:cs typeface="Arial"/>
              </a:rPr>
              <a:t>clase  </a:t>
            </a:r>
            <a:r>
              <a:rPr sz="1400" spc="-5" dirty="0">
                <a:latin typeface="Arial"/>
                <a:cs typeface="Arial"/>
              </a:rPr>
              <a:t>decorada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83414" y="1515741"/>
            <a:ext cx="803911" cy="2067560"/>
            <a:chOff x="1783412" y="1515740"/>
            <a:chExt cx="803910" cy="2067560"/>
          </a:xfrm>
        </p:grpSpPr>
        <p:sp>
          <p:nvSpPr>
            <p:cNvPr id="14" name="object 14"/>
            <p:cNvSpPr/>
            <p:nvPr/>
          </p:nvSpPr>
          <p:spPr>
            <a:xfrm>
              <a:off x="1888624" y="1536233"/>
              <a:ext cx="465455" cy="8890"/>
            </a:xfrm>
            <a:custGeom>
              <a:avLst/>
              <a:gdLst/>
              <a:ahLst/>
              <a:cxnLst/>
              <a:rect l="l" t="t" r="r" b="b"/>
              <a:pathLst>
                <a:path w="465455" h="8890">
                  <a:moveTo>
                    <a:pt x="0" y="8816"/>
                  </a:moveTo>
                  <a:lnTo>
                    <a:pt x="46516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53487" y="15205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596" y="31459"/>
                  </a:moveTo>
                  <a:lnTo>
                    <a:pt x="0" y="0"/>
                  </a:lnTo>
                  <a:lnTo>
                    <a:pt x="43515" y="14910"/>
                  </a:lnTo>
                  <a:lnTo>
                    <a:pt x="596" y="31459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53487" y="15205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596" y="31459"/>
                  </a:moveTo>
                  <a:lnTo>
                    <a:pt x="43515" y="14910"/>
                  </a:lnTo>
                  <a:lnTo>
                    <a:pt x="0" y="0"/>
                  </a:lnTo>
                  <a:lnTo>
                    <a:pt x="596" y="31459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88174" y="2140393"/>
              <a:ext cx="626745" cy="439420"/>
            </a:xfrm>
            <a:custGeom>
              <a:avLst/>
              <a:gdLst/>
              <a:ahLst/>
              <a:cxnLst/>
              <a:rect l="l" t="t" r="r" b="b"/>
              <a:pathLst>
                <a:path w="626744" h="439419">
                  <a:moveTo>
                    <a:pt x="0" y="439381"/>
                  </a:moveTo>
                  <a:lnTo>
                    <a:pt x="626412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05552" y="2115571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18068" y="37702"/>
                  </a:moveTo>
                  <a:lnTo>
                    <a:pt x="0" y="11941"/>
                  </a:lnTo>
                  <a:lnTo>
                    <a:pt x="44422" y="0"/>
                  </a:lnTo>
                  <a:lnTo>
                    <a:pt x="18068" y="37702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05552" y="2115571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18068" y="37702"/>
                  </a:moveTo>
                  <a:lnTo>
                    <a:pt x="44422" y="0"/>
                  </a:lnTo>
                  <a:lnTo>
                    <a:pt x="0" y="11941"/>
                  </a:lnTo>
                  <a:lnTo>
                    <a:pt x="18068" y="37702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34649" y="3114344"/>
              <a:ext cx="419100" cy="464184"/>
            </a:xfrm>
            <a:custGeom>
              <a:avLst/>
              <a:gdLst/>
              <a:ahLst/>
              <a:cxnLst/>
              <a:rect l="l" t="t" r="r" b="b"/>
              <a:pathLst>
                <a:path w="419100" h="464185">
                  <a:moveTo>
                    <a:pt x="0" y="463980"/>
                  </a:moveTo>
                  <a:lnTo>
                    <a:pt x="418902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41874" y="3082260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80">
                  <a:moveTo>
                    <a:pt x="23355" y="42626"/>
                  </a:moveTo>
                  <a:lnTo>
                    <a:pt x="0" y="21540"/>
                  </a:lnTo>
                  <a:lnTo>
                    <a:pt x="40644" y="0"/>
                  </a:lnTo>
                  <a:lnTo>
                    <a:pt x="23355" y="42626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41874" y="3082260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80">
                  <a:moveTo>
                    <a:pt x="23355" y="42626"/>
                  </a:moveTo>
                  <a:lnTo>
                    <a:pt x="40644" y="0"/>
                  </a:lnTo>
                  <a:lnTo>
                    <a:pt x="0" y="21540"/>
                  </a:lnTo>
                  <a:lnTo>
                    <a:pt x="23355" y="42626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8054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Web</a:t>
            </a:r>
            <a:r>
              <a:rPr sz="2700" spc="-51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Components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3094" y="810592"/>
            <a:ext cx="7649209" cy="34565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marR="509246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spc="15" dirty="0">
                <a:solidFill>
                  <a:srgbClr val="4A4A4A"/>
                </a:solidFill>
                <a:latin typeface="Calibri"/>
                <a:cs typeface="Calibri"/>
              </a:rPr>
              <a:t>C</a:t>
            </a:r>
            <a:r>
              <a:rPr sz="2000" spc="15" dirty="0" err="1">
                <a:solidFill>
                  <a:srgbClr val="4A4A4A"/>
                </a:solidFill>
                <a:latin typeface="Calibri"/>
                <a:cs typeface="Calibri"/>
              </a:rPr>
              <a:t>onjunto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estándares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155" dirty="0">
                <a:solidFill>
                  <a:srgbClr val="4A4A4A"/>
                </a:solidFill>
                <a:latin typeface="Calibri"/>
                <a:cs typeface="Calibri"/>
              </a:rPr>
              <a:t>W3C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que,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permiten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crear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utilizar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elementos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</a:t>
            </a:r>
            <a:r>
              <a:rPr sz="2000" spc="169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personalizados.</a:t>
            </a:r>
            <a:endParaRPr sz="2000" dirty="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dirty="0">
                <a:solidFill>
                  <a:srgbClr val="4A4A4A"/>
                </a:solidFill>
                <a:latin typeface="Calibri"/>
                <a:cs typeface="Calibri"/>
              </a:rPr>
              <a:t>P</a:t>
            </a:r>
            <a:r>
              <a:rPr sz="2000" dirty="0" err="1">
                <a:solidFill>
                  <a:srgbClr val="4A4A4A"/>
                </a:solidFill>
                <a:latin typeface="Calibri"/>
                <a:cs typeface="Calibri"/>
              </a:rPr>
              <a:t>ermiten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ampliar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“vocabulario”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elementos</a:t>
            </a: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propios</a:t>
            </a:r>
            <a:endParaRPr sz="2000" dirty="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spc="60" dirty="0">
                <a:solidFill>
                  <a:srgbClr val="4A4A4A"/>
                </a:solidFill>
                <a:latin typeface="Calibri"/>
                <a:cs typeface="Calibri"/>
              </a:rPr>
              <a:t>C</a:t>
            </a:r>
            <a:r>
              <a:rPr sz="2000" spc="60" dirty="0" err="1">
                <a:solidFill>
                  <a:srgbClr val="4A4A4A"/>
                </a:solidFill>
                <a:latin typeface="Calibri"/>
                <a:cs typeface="Calibri"/>
              </a:rPr>
              <a:t>onstan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cuatro</a:t>
            </a:r>
            <a:r>
              <a:rPr sz="2000" spc="169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especificaciones: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51"/>
              </a:spcBef>
              <a:buClr>
                <a:srgbClr val="4A4A4A"/>
              </a:buClr>
              <a:buFont typeface="Arial"/>
              <a:buChar char="●"/>
            </a:pPr>
            <a:endParaRPr sz="2900" dirty="0">
              <a:latin typeface="Calibri"/>
              <a:cs typeface="Calibri"/>
            </a:endParaRPr>
          </a:p>
          <a:p>
            <a:pPr marL="3194525" marR="703545" lvl="1" indent="-313039">
              <a:lnSpc>
                <a:spcPct val="116100"/>
              </a:lnSpc>
              <a:buSzPct val="78571"/>
              <a:buFont typeface="Arial"/>
              <a:buChar char="●"/>
              <a:tabLst>
                <a:tab pos="3194525" algn="l"/>
                <a:tab pos="3195160" algn="l"/>
              </a:tabLst>
            </a:pPr>
            <a:r>
              <a:rPr sz="1400" b="1" i="1" spc="-5" dirty="0">
                <a:latin typeface="Arial"/>
                <a:cs typeface="Arial"/>
              </a:rPr>
              <a:t>Custom elements </a:t>
            </a:r>
            <a:r>
              <a:rPr sz="1400" dirty="0">
                <a:latin typeface="Arial"/>
                <a:cs typeface="Arial"/>
              </a:rPr>
              <a:t>: </a:t>
            </a:r>
            <a:r>
              <a:rPr sz="1400" spc="-5" dirty="0">
                <a:latin typeface="Arial"/>
                <a:cs typeface="Arial"/>
              </a:rPr>
              <a:t>Nos permite definir nuevos  elementos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HTML.</a:t>
            </a:r>
            <a:endParaRPr sz="1400" dirty="0">
              <a:latin typeface="Arial"/>
              <a:cs typeface="Arial"/>
            </a:endParaRPr>
          </a:p>
          <a:p>
            <a:pPr marL="3194525" marR="794345" lvl="1" indent="-313039">
              <a:lnSpc>
                <a:spcPct val="116100"/>
              </a:lnSpc>
              <a:buSzPct val="78571"/>
              <a:buFont typeface="Arial"/>
              <a:buChar char="●"/>
              <a:tabLst>
                <a:tab pos="3194525" algn="l"/>
                <a:tab pos="3195160" algn="l"/>
              </a:tabLst>
            </a:pPr>
            <a:r>
              <a:rPr sz="1400" b="1" i="1" spc="-5" dirty="0">
                <a:latin typeface="Arial"/>
                <a:cs typeface="Arial"/>
              </a:rPr>
              <a:t>Templates</a:t>
            </a:r>
            <a:r>
              <a:rPr sz="1400" spc="-5" dirty="0">
                <a:latin typeface="Arial"/>
                <a:cs typeface="Arial"/>
              </a:rPr>
              <a:t>: Sistema de plantillas nativas en el  navegador.</a:t>
            </a:r>
            <a:endParaRPr sz="1400" dirty="0">
              <a:latin typeface="Arial"/>
              <a:cs typeface="Arial"/>
            </a:endParaRPr>
          </a:p>
          <a:p>
            <a:pPr marL="3194525" marR="415904" lvl="1" indent="-313039">
              <a:lnSpc>
                <a:spcPct val="116100"/>
              </a:lnSpc>
              <a:buSzPct val="78571"/>
              <a:buFont typeface="Arial"/>
              <a:buChar char="●"/>
              <a:tabLst>
                <a:tab pos="3194525" algn="l"/>
                <a:tab pos="3195160" algn="l"/>
              </a:tabLst>
            </a:pPr>
            <a:r>
              <a:rPr sz="1400" b="1" i="1" spc="-5" dirty="0">
                <a:latin typeface="Arial"/>
                <a:cs typeface="Arial"/>
              </a:rPr>
              <a:t>Shadow </a:t>
            </a:r>
            <a:r>
              <a:rPr sz="1400" b="1" i="1" dirty="0">
                <a:latin typeface="Arial"/>
                <a:cs typeface="Arial"/>
              </a:rPr>
              <a:t>DOM</a:t>
            </a:r>
            <a:r>
              <a:rPr sz="1400" dirty="0">
                <a:latin typeface="Arial"/>
                <a:cs typeface="Arial"/>
              </a:rPr>
              <a:t>: </a:t>
            </a:r>
            <a:r>
              <a:rPr sz="1400" spc="-5" dirty="0">
                <a:latin typeface="Arial"/>
                <a:cs typeface="Arial"/>
              </a:rPr>
              <a:t>DOM </a:t>
            </a:r>
            <a:r>
              <a:rPr sz="1400" i="1" dirty="0">
                <a:latin typeface="Arial"/>
                <a:cs typeface="Arial"/>
              </a:rPr>
              <a:t>scope </a:t>
            </a:r>
            <a:r>
              <a:rPr sz="1400" spc="-5" dirty="0">
                <a:latin typeface="Arial"/>
                <a:cs typeface="Arial"/>
              </a:rPr>
              <a:t>independiente en </a:t>
            </a:r>
            <a:r>
              <a:rPr sz="1400" dirty="0">
                <a:latin typeface="Arial"/>
                <a:cs typeface="Arial"/>
              </a:rPr>
              <a:t>cada  componente.</a:t>
            </a:r>
          </a:p>
          <a:p>
            <a:pPr marL="3194525" lvl="1" indent="-313675">
              <a:spcBef>
                <a:spcPts val="271"/>
              </a:spcBef>
              <a:buSzPct val="78571"/>
              <a:buFont typeface="Arial"/>
              <a:buChar char="●"/>
              <a:tabLst>
                <a:tab pos="3194525" algn="l"/>
                <a:tab pos="3195160" algn="l"/>
              </a:tabLst>
            </a:pPr>
            <a:r>
              <a:rPr sz="1400" b="1" i="1" spc="-5" dirty="0">
                <a:latin typeface="Arial"/>
                <a:cs typeface="Arial"/>
              </a:rPr>
              <a:t>HTML Imports</a:t>
            </a:r>
            <a:r>
              <a:rPr sz="1400" spc="-5" dirty="0">
                <a:latin typeface="Arial"/>
                <a:cs typeface="Arial"/>
              </a:rPr>
              <a:t>: Carga de documentos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HTML.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6002" y="2286776"/>
            <a:ext cx="2143124" cy="2143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8054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Web</a:t>
            </a:r>
            <a:r>
              <a:rPr sz="2700" spc="-51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Components</a:t>
            </a:r>
            <a:endParaRPr sz="270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CD6A8B-37AC-8246-BAB3-7EA492A17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85" y="1440845"/>
            <a:ext cx="3276600" cy="167883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9307025-CE8B-3542-84B7-FB53D2E02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86" y="3486151"/>
            <a:ext cx="3289300" cy="17907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38AC249-7FB5-1946-8006-96208EC5F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984" y="1428751"/>
            <a:ext cx="3357016" cy="17145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183E2FB-54FB-3347-9C00-74B237C13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890" y="3496474"/>
            <a:ext cx="3369111" cy="179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64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0346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71" dirty="0">
                <a:solidFill>
                  <a:srgbClr val="4A4A4A"/>
                </a:solidFill>
              </a:rPr>
              <a:t>Orígenes y Desarrollo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703093" y="1453515"/>
            <a:ext cx="7983707" cy="22185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spc="11" dirty="0">
                <a:solidFill>
                  <a:srgbClr val="4A4A4A"/>
                </a:solidFill>
                <a:cs typeface="Calibri"/>
              </a:rPr>
              <a:t>Proyecto de código abierto, realizado íntegramente en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Javascript</a:t>
            </a:r>
            <a:endParaRPr lang="es-ES" sz="2000" spc="11" dirty="0">
              <a:solidFill>
                <a:srgbClr val="4A4A4A"/>
              </a:solidFill>
              <a:cs typeface="Calibri"/>
            </a:endParaRPr>
          </a:p>
          <a:p>
            <a:pPr marL="394315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spc="11" dirty="0">
                <a:solidFill>
                  <a:srgbClr val="4A4A4A"/>
                </a:solidFill>
                <a:cs typeface="Calibri"/>
              </a:rPr>
              <a:t>Creado en  2009,  por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Misko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Hevery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de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Brat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Tech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LLC y Adam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Abrons</a:t>
            </a:r>
            <a:endParaRPr lang="es-ES" sz="2000" spc="11" dirty="0">
              <a:solidFill>
                <a:srgbClr val="4A4A4A"/>
              </a:solidFill>
              <a:cs typeface="Calibri"/>
            </a:endParaRPr>
          </a:p>
          <a:p>
            <a:pPr marL="394315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spc="11" dirty="0">
                <a:solidFill>
                  <a:srgbClr val="4A4A4A"/>
                </a:solidFill>
                <a:cs typeface="Calibri"/>
              </a:rPr>
              <a:t>Está mantenido por Google y junto con una amplia y creciente comunidad.</a:t>
            </a:r>
          </a:p>
          <a:p>
            <a:pPr marL="394315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spc="11" dirty="0">
                <a:solidFill>
                  <a:srgbClr val="4A4A4A"/>
                </a:solidFill>
                <a:cs typeface="Calibri"/>
              </a:rPr>
              <a:t>Puede coexistir con otros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frameworks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e.g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JQuery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,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Bootstrap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, Material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Design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)</a:t>
            </a:r>
            <a:endParaRPr lang="es-ES" sz="2000" spc="11" dirty="0">
              <a:solidFill>
                <a:srgbClr val="4A4A4A"/>
              </a:solidFill>
              <a:latin typeface="Calibri"/>
              <a:cs typeface="Calibri"/>
            </a:endParaRPr>
          </a:p>
          <a:p>
            <a:pPr marL="394315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dirty="0">
                <a:cs typeface="Calibri"/>
              </a:rPr>
              <a:t>Se ha hecho muy popular desde finales de 2012 hasta ahora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2C3FB37-749E-7445-8EE8-F516EF180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284" y="4373254"/>
            <a:ext cx="1447800" cy="14478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3066CA4-FF24-E444-A6B4-48E62C27D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373254"/>
            <a:ext cx="1447800" cy="14478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B388C59C-19EE-094D-BA55-45F410C8EB53}"/>
              </a:ext>
            </a:extLst>
          </p:cNvPr>
          <p:cNvSpPr/>
          <p:nvPr/>
        </p:nvSpPr>
        <p:spPr>
          <a:xfrm>
            <a:off x="2012017" y="3943350"/>
            <a:ext cx="1457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Misko</a:t>
            </a:r>
            <a:r>
              <a:rPr lang="es-ES" dirty="0"/>
              <a:t> </a:t>
            </a:r>
            <a:r>
              <a:rPr lang="es-ES" dirty="0" err="1"/>
              <a:t>Hevery</a:t>
            </a:r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3AC644B-594F-1746-A398-A8F37C260C61}"/>
              </a:ext>
            </a:extLst>
          </p:cNvPr>
          <p:cNvSpPr/>
          <p:nvPr/>
        </p:nvSpPr>
        <p:spPr>
          <a:xfrm>
            <a:off x="5181601" y="3997571"/>
            <a:ext cx="14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Adam </a:t>
            </a:r>
            <a:r>
              <a:rPr lang="es-ES" dirty="0" err="1"/>
              <a:t>Abrons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2447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71843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25" dirty="0">
                <a:solidFill>
                  <a:srgbClr val="4A4A4A"/>
                </a:solidFill>
              </a:rPr>
              <a:t>Custom</a:t>
            </a:r>
            <a:r>
              <a:rPr sz="2700" spc="-65" dirty="0">
                <a:solidFill>
                  <a:srgbClr val="4A4A4A"/>
                </a:solidFill>
              </a:rPr>
              <a:t> </a:t>
            </a:r>
            <a:r>
              <a:rPr sz="2700" spc="-5" dirty="0">
                <a:solidFill>
                  <a:srgbClr val="4A4A4A"/>
                </a:solidFill>
              </a:rPr>
              <a:t>elements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44175" y="859343"/>
            <a:ext cx="55753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hereda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32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HTMLElement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38937" y="1361564"/>
            <a:ext cx="5374640" cy="2268220"/>
            <a:chOff x="1238937" y="1361562"/>
            <a:chExt cx="5374640" cy="2268220"/>
          </a:xfrm>
        </p:grpSpPr>
        <p:sp>
          <p:nvSpPr>
            <p:cNvPr id="5" name="object 5"/>
            <p:cNvSpPr/>
            <p:nvPr/>
          </p:nvSpPr>
          <p:spPr>
            <a:xfrm>
              <a:off x="1243699" y="1366325"/>
              <a:ext cx="5365115" cy="2258695"/>
            </a:xfrm>
            <a:custGeom>
              <a:avLst/>
              <a:gdLst/>
              <a:ahLst/>
              <a:cxnLst/>
              <a:rect l="l" t="t" r="r" b="b"/>
              <a:pathLst>
                <a:path w="5365115" h="2258695">
                  <a:moveTo>
                    <a:pt x="5364599" y="2258399"/>
                  </a:moveTo>
                  <a:lnTo>
                    <a:pt x="0" y="2258399"/>
                  </a:lnTo>
                  <a:lnTo>
                    <a:pt x="0" y="0"/>
                  </a:lnTo>
                  <a:lnTo>
                    <a:pt x="5364599" y="0"/>
                  </a:lnTo>
                  <a:lnTo>
                    <a:pt x="5364599" y="22583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43699" y="1366325"/>
              <a:ext cx="5365115" cy="2258695"/>
            </a:xfrm>
            <a:custGeom>
              <a:avLst/>
              <a:gdLst/>
              <a:ahLst/>
              <a:cxnLst/>
              <a:rect l="l" t="t" r="r" b="b"/>
              <a:pathLst>
                <a:path w="5365115" h="2258695">
                  <a:moveTo>
                    <a:pt x="0" y="0"/>
                  </a:moveTo>
                  <a:lnTo>
                    <a:pt x="5364599" y="0"/>
                  </a:lnTo>
                  <a:lnTo>
                    <a:pt x="5364599" y="2258399"/>
                  </a:lnTo>
                  <a:lnTo>
                    <a:pt x="0" y="2258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16725" y="1545186"/>
            <a:ext cx="6711315" cy="2849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876" marR="3826955" indent="-457178">
              <a:lnSpc>
                <a:spcPct val="135400"/>
              </a:lnSpc>
              <a:spcBef>
                <a:spcPts val="100"/>
              </a:spcBef>
            </a:pPr>
            <a:r>
              <a:rPr sz="1200" dirty="0">
                <a:solidFill>
                  <a:srgbClr val="559BD6"/>
                </a:solidFill>
                <a:latin typeface="Arial"/>
                <a:cs typeface="Arial"/>
              </a:rPr>
              <a:t>class </a:t>
            </a:r>
            <a:r>
              <a:rPr sz="1200" spc="-5" dirty="0">
                <a:solidFill>
                  <a:srgbClr val="47B7A0"/>
                </a:solidFill>
                <a:latin typeface="Arial"/>
                <a:cs typeface="Arial"/>
              </a:rPr>
              <a:t>AppSample 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extends </a:t>
            </a:r>
            <a:r>
              <a:rPr sz="1200" spc="-5" dirty="0">
                <a:solidFill>
                  <a:srgbClr val="47B7A0"/>
                </a:solidFill>
                <a:latin typeface="Arial"/>
                <a:cs typeface="Arial"/>
              </a:rPr>
              <a:t>HTMLElement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{  </a:t>
            </a:r>
            <a:r>
              <a:rPr sz="1200" dirty="0">
                <a:solidFill>
                  <a:srgbClr val="559BD6"/>
                </a:solidFill>
                <a:latin typeface="Arial"/>
                <a:cs typeface="Arial"/>
              </a:rPr>
              <a:t>constructor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()</a:t>
            </a:r>
            <a:r>
              <a:rPr sz="1200" spc="-20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{</a:t>
            </a:r>
            <a:endParaRPr sz="1200">
              <a:latin typeface="Arial"/>
              <a:cs typeface="Arial"/>
            </a:endParaRPr>
          </a:p>
          <a:p>
            <a:pPr marL="469876">
              <a:spcBef>
                <a:spcPts val="509"/>
              </a:spcBef>
            </a:pPr>
            <a:r>
              <a:rPr sz="1200" dirty="0">
                <a:solidFill>
                  <a:srgbClr val="559BD6"/>
                </a:solidFill>
                <a:latin typeface="Arial"/>
                <a:cs typeface="Arial"/>
              </a:rPr>
              <a:t>super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()</a:t>
            </a:r>
            <a:endParaRPr sz="1200">
              <a:latin typeface="Arial"/>
              <a:cs typeface="Arial"/>
            </a:endParaRPr>
          </a:p>
          <a:p>
            <a:pPr marL="469876">
              <a:spcBef>
                <a:spcPts val="509"/>
              </a:spcBef>
            </a:pPr>
            <a:r>
              <a:rPr sz="1200" spc="-5" dirty="0">
                <a:solidFill>
                  <a:srgbClr val="47B7A0"/>
                </a:solidFill>
                <a:latin typeface="Arial"/>
                <a:cs typeface="Arial"/>
              </a:rPr>
              <a:t>console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.</a:t>
            </a:r>
            <a:r>
              <a:rPr sz="1200" spc="-5" dirty="0">
                <a:solidFill>
                  <a:srgbClr val="989875"/>
                </a:solidFill>
                <a:latin typeface="Arial"/>
                <a:cs typeface="Arial"/>
              </a:rPr>
              <a:t>log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"Creado el</a:t>
            </a:r>
            <a:r>
              <a:rPr sz="1200" spc="-11" dirty="0">
                <a:solidFill>
                  <a:srgbClr val="CA8F7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CA8F76"/>
                </a:solidFill>
                <a:latin typeface="Arial"/>
                <a:cs typeface="Arial"/>
              </a:rPr>
              <a:t>componente"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  <a:p>
            <a:pPr marL="12700">
              <a:spcBef>
                <a:spcPts val="509"/>
              </a:spcBef>
            </a:pP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700">
              <a:spcBef>
                <a:spcPts val="965"/>
              </a:spcBef>
            </a:pP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customElements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.</a:t>
            </a:r>
            <a:r>
              <a:rPr sz="1200" spc="-5" dirty="0">
                <a:solidFill>
                  <a:srgbClr val="989875"/>
                </a:solidFill>
                <a:latin typeface="Arial"/>
                <a:cs typeface="Arial"/>
              </a:rPr>
              <a:t>define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'app-sample'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,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AppSample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551">
              <a:latin typeface="Arial"/>
              <a:cs typeface="Arial"/>
            </a:endParaRPr>
          </a:p>
          <a:p>
            <a:pPr marL="4139359" marR="5080">
              <a:lnSpc>
                <a:spcPts val="1651"/>
              </a:lnSpc>
            </a:pPr>
            <a:r>
              <a:rPr sz="1400" spc="-5" dirty="0">
                <a:latin typeface="Arial"/>
                <a:cs typeface="Arial"/>
              </a:rPr>
              <a:t>El nuevo API </a:t>
            </a:r>
            <a:r>
              <a:rPr sz="1400" dirty="0">
                <a:latin typeface="Arial"/>
                <a:cs typeface="Arial"/>
              </a:rPr>
              <a:t>customElements  </a:t>
            </a:r>
            <a:r>
              <a:rPr sz="1400" spc="-5" dirty="0">
                <a:latin typeface="Arial"/>
                <a:cs typeface="Arial"/>
              </a:rPr>
              <a:t>incorpora el </a:t>
            </a:r>
            <a:r>
              <a:rPr sz="1400" dirty="0">
                <a:latin typeface="Arial"/>
                <a:cs typeface="Arial"/>
              </a:rPr>
              <a:t>método </a:t>
            </a:r>
            <a:r>
              <a:rPr sz="1400" spc="-5" dirty="0">
                <a:latin typeface="Arial"/>
                <a:cs typeface="Arial"/>
              </a:rPr>
              <a:t>define, para  </a:t>
            </a:r>
            <a:r>
              <a:rPr sz="1400" dirty="0">
                <a:latin typeface="Arial"/>
                <a:cs typeface="Arial"/>
              </a:rPr>
              <a:t>crear </a:t>
            </a:r>
            <a:r>
              <a:rPr sz="1400" spc="-5" dirty="0">
                <a:latin typeface="Arial"/>
                <a:cs typeface="Arial"/>
              </a:rPr>
              <a:t>los nuevos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elementos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67039" y="3027089"/>
            <a:ext cx="4152900" cy="1123951"/>
            <a:chOff x="1267037" y="3027087"/>
            <a:chExt cx="4152900" cy="1123950"/>
          </a:xfrm>
        </p:grpSpPr>
        <p:sp>
          <p:nvSpPr>
            <p:cNvPr id="9" name="object 9"/>
            <p:cNvSpPr/>
            <p:nvPr/>
          </p:nvSpPr>
          <p:spPr>
            <a:xfrm>
              <a:off x="3065050" y="3446393"/>
              <a:ext cx="2350135" cy="699770"/>
            </a:xfrm>
            <a:custGeom>
              <a:avLst/>
              <a:gdLst/>
              <a:ahLst/>
              <a:cxnLst/>
              <a:rect l="l" t="t" r="r" b="b"/>
              <a:pathLst>
                <a:path w="2350135" h="699770">
                  <a:moveTo>
                    <a:pt x="2349599" y="699356"/>
                  </a:moveTo>
                  <a:lnTo>
                    <a:pt x="0" y="699356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54338" y="3427674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21423" y="29430"/>
                  </a:moveTo>
                  <a:lnTo>
                    <a:pt x="10711" y="18718"/>
                  </a:lnTo>
                  <a:lnTo>
                    <a:pt x="0" y="29430"/>
                  </a:lnTo>
                  <a:lnTo>
                    <a:pt x="10711" y="0"/>
                  </a:lnTo>
                  <a:lnTo>
                    <a:pt x="21423" y="2943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54338" y="3427674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10711" y="18718"/>
                  </a:moveTo>
                  <a:lnTo>
                    <a:pt x="21423" y="29430"/>
                  </a:lnTo>
                  <a:lnTo>
                    <a:pt x="10711" y="0"/>
                  </a:lnTo>
                  <a:lnTo>
                    <a:pt x="0" y="29430"/>
                  </a:lnTo>
                  <a:lnTo>
                    <a:pt x="10711" y="18718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71799" y="3031850"/>
              <a:ext cx="3587115" cy="382270"/>
            </a:xfrm>
            <a:custGeom>
              <a:avLst/>
              <a:gdLst/>
              <a:ahLst/>
              <a:cxnLst/>
              <a:rect l="l" t="t" r="r" b="b"/>
              <a:pathLst>
                <a:path w="3587115" h="382270">
                  <a:moveTo>
                    <a:pt x="0" y="0"/>
                  </a:moveTo>
                  <a:lnTo>
                    <a:pt x="3586499" y="0"/>
                  </a:lnTo>
                  <a:lnTo>
                    <a:pt x="3586499" y="381899"/>
                  </a:lnTo>
                  <a:lnTo>
                    <a:pt x="0" y="381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217424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Shadow</a:t>
            </a:r>
            <a:r>
              <a:rPr sz="2700" spc="-91" dirty="0">
                <a:solidFill>
                  <a:srgbClr val="4A4A4A"/>
                </a:solidFill>
              </a:rPr>
              <a:t> </a:t>
            </a:r>
            <a:r>
              <a:rPr sz="2700" spc="-5" dirty="0">
                <a:solidFill>
                  <a:srgbClr val="4A4A4A"/>
                </a:solidFill>
              </a:rPr>
              <a:t>DOM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1" y="790490"/>
            <a:ext cx="59410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padre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HTMLEleemnts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incluye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método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que 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crear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Shadow</a:t>
            </a:r>
            <a:r>
              <a:rPr sz="2000" spc="37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DOM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3651" y="1627525"/>
            <a:ext cx="5808980" cy="2312300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542898" marR="2851643" indent="-457178">
              <a:lnSpc>
                <a:spcPct val="135400"/>
              </a:lnSpc>
              <a:spcBef>
                <a:spcPts val="555"/>
              </a:spcBef>
            </a:pPr>
            <a:r>
              <a:rPr sz="1200" dirty="0">
                <a:solidFill>
                  <a:srgbClr val="559BD6"/>
                </a:solidFill>
                <a:latin typeface="Arial"/>
                <a:cs typeface="Arial"/>
              </a:rPr>
              <a:t>class </a:t>
            </a:r>
            <a:r>
              <a:rPr sz="1200" spc="-5" dirty="0">
                <a:solidFill>
                  <a:srgbClr val="47B7A0"/>
                </a:solidFill>
                <a:latin typeface="Arial"/>
                <a:cs typeface="Arial"/>
              </a:rPr>
              <a:t>AppSample 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extends </a:t>
            </a:r>
            <a:r>
              <a:rPr sz="1200" spc="-5" dirty="0">
                <a:solidFill>
                  <a:srgbClr val="47B7A0"/>
                </a:solidFill>
                <a:latin typeface="Arial"/>
                <a:cs typeface="Arial"/>
              </a:rPr>
              <a:t>HTMLElement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{  </a:t>
            </a:r>
            <a:r>
              <a:rPr sz="1200" dirty="0">
                <a:solidFill>
                  <a:srgbClr val="559BD6"/>
                </a:solidFill>
                <a:latin typeface="Arial"/>
                <a:cs typeface="Arial"/>
              </a:rPr>
              <a:t>constructor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()</a:t>
            </a:r>
            <a:r>
              <a:rPr sz="1200" spc="-20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{</a:t>
            </a:r>
            <a:endParaRPr sz="1200">
              <a:latin typeface="Arial"/>
              <a:cs typeface="Arial"/>
            </a:endParaRPr>
          </a:p>
          <a:p>
            <a:pPr marL="1000075">
              <a:spcBef>
                <a:spcPts val="509"/>
              </a:spcBef>
            </a:pPr>
            <a:r>
              <a:rPr sz="1200" dirty="0">
                <a:solidFill>
                  <a:srgbClr val="559BD6"/>
                </a:solidFill>
                <a:latin typeface="Arial"/>
                <a:cs typeface="Arial"/>
              </a:rPr>
              <a:t>super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()</a:t>
            </a:r>
            <a:endParaRPr sz="1200">
              <a:latin typeface="Arial"/>
              <a:cs typeface="Arial"/>
            </a:endParaRPr>
          </a:p>
          <a:p>
            <a:pPr marL="1000075" marR="1692826">
              <a:lnSpc>
                <a:spcPct val="135400"/>
              </a:lnSpc>
            </a:pPr>
            <a:r>
              <a:rPr sz="1200" spc="-5" dirty="0">
                <a:solidFill>
                  <a:srgbClr val="47B7A0"/>
                </a:solidFill>
                <a:latin typeface="Arial"/>
                <a:cs typeface="Arial"/>
              </a:rPr>
              <a:t>console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.</a:t>
            </a:r>
            <a:r>
              <a:rPr sz="1200" spc="-5" dirty="0">
                <a:solidFill>
                  <a:srgbClr val="989875"/>
                </a:solidFill>
                <a:latin typeface="Arial"/>
                <a:cs typeface="Arial"/>
              </a:rPr>
              <a:t>log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"Creado el </a:t>
            </a:r>
            <a:r>
              <a:rPr sz="1200" dirty="0">
                <a:solidFill>
                  <a:srgbClr val="CA8F76"/>
                </a:solidFill>
                <a:latin typeface="Arial"/>
                <a:cs typeface="Arial"/>
              </a:rPr>
              <a:t>componente"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)  </a:t>
            </a:r>
            <a:r>
              <a:rPr sz="1200" spc="-5" dirty="0">
                <a:solidFill>
                  <a:srgbClr val="559BD6"/>
                </a:solidFill>
                <a:latin typeface="Arial"/>
                <a:cs typeface="Arial"/>
              </a:rPr>
              <a:t>this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.</a:t>
            </a:r>
            <a:r>
              <a:rPr sz="1200" spc="-5" dirty="0">
                <a:solidFill>
                  <a:srgbClr val="989875"/>
                </a:solidFill>
                <a:latin typeface="Arial"/>
                <a:cs typeface="Arial"/>
              </a:rPr>
              <a:t>attachShadow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({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mode:</a:t>
            </a:r>
            <a:r>
              <a:rPr sz="1200" spc="-25" dirty="0">
                <a:solidFill>
                  <a:srgbClr val="72A1BA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'open'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}).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innerHTML</a:t>
            </a:r>
            <a:endParaRPr sz="1200">
              <a:latin typeface="Arial"/>
              <a:cs typeface="Arial"/>
            </a:endParaRPr>
          </a:p>
          <a:p>
            <a:pPr marL="1457253">
              <a:spcBef>
                <a:spcPts val="509"/>
              </a:spcBef>
            </a:pP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=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"&lt;h1&gt;Componente</a:t>
            </a:r>
            <a:r>
              <a:rPr sz="1200" spc="-11" dirty="0">
                <a:solidFill>
                  <a:srgbClr val="CA8F76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Web&lt;/h1&gt;"</a:t>
            </a:r>
            <a:endParaRPr sz="1200">
              <a:latin typeface="Arial"/>
              <a:cs typeface="Arial"/>
            </a:endParaRPr>
          </a:p>
          <a:p>
            <a:pPr marL="542898">
              <a:spcBef>
                <a:spcPts val="509"/>
              </a:spcBef>
            </a:pP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  <a:p>
            <a:pPr marL="85721">
              <a:spcBef>
                <a:spcPts val="509"/>
              </a:spcBef>
            </a:pP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  <a:p>
            <a:pPr marL="85721">
              <a:spcBef>
                <a:spcPts val="509"/>
              </a:spcBef>
            </a:pP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customElements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.</a:t>
            </a:r>
            <a:r>
              <a:rPr sz="1200" spc="-5" dirty="0">
                <a:solidFill>
                  <a:srgbClr val="989875"/>
                </a:solidFill>
                <a:latin typeface="Arial"/>
                <a:cs typeface="Arial"/>
              </a:rPr>
              <a:t>define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(</a:t>
            </a:r>
            <a:r>
              <a:rPr sz="1200" spc="-5" dirty="0">
                <a:solidFill>
                  <a:srgbClr val="CA8F76"/>
                </a:solidFill>
                <a:latin typeface="Arial"/>
                <a:cs typeface="Arial"/>
              </a:rPr>
              <a:t>'app-sample'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,</a:t>
            </a:r>
            <a:r>
              <a:rPr sz="1200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2A1BA"/>
                </a:solidFill>
                <a:latin typeface="Arial"/>
                <a:cs typeface="Arial"/>
              </a:rPr>
              <a:t>AppSample</a:t>
            </a:r>
            <a:r>
              <a:rPr sz="1200" spc="-5" dirty="0">
                <a:solidFill>
                  <a:srgbClr val="979797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16256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Templates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49" y="810594"/>
            <a:ext cx="773557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etiqueta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&lt;template&gt;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define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nodo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DOM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no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renderiza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no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ser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sea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invocado,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e.g.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dentro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100" dirty="0">
                <a:solidFill>
                  <a:srgbClr val="4A4A4A"/>
                </a:solidFill>
                <a:latin typeface="Calibri"/>
                <a:cs typeface="Calibri"/>
              </a:rPr>
              <a:t>Sahdow</a:t>
            </a:r>
            <a:r>
              <a:rPr sz="2000" spc="57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DOM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99227" y="1625527"/>
            <a:ext cx="4824095" cy="2596352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endParaRPr sz="1151">
              <a:latin typeface="Times New Roman"/>
              <a:cs typeface="Times New Roman"/>
            </a:endParaRPr>
          </a:p>
          <a:p>
            <a:pPr marL="85721"/>
            <a:r>
              <a:rPr sz="1051" i="1" spc="-5" dirty="0">
                <a:solidFill>
                  <a:srgbClr val="AAAAAA"/>
                </a:solidFill>
                <a:latin typeface="Courier New"/>
                <a:cs typeface="Courier New"/>
              </a:rPr>
              <a:t>&lt;!-- Archivo componente.html</a:t>
            </a:r>
            <a:r>
              <a:rPr sz="1051" i="1" spc="-15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i="1" dirty="0">
                <a:solidFill>
                  <a:srgbClr val="AAAAAA"/>
                </a:solidFill>
                <a:latin typeface="Courier New"/>
                <a:cs typeface="Courier New"/>
              </a:rPr>
              <a:t>→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85721">
              <a:spcBef>
                <a:spcPts val="831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template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="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temp1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style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645763">
              <a:spcBef>
                <a:spcPts val="465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h1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color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brown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...</a:t>
            </a:r>
            <a:r>
              <a:rPr sz="1051" dirty="0">
                <a:solidFill>
                  <a:srgbClr val="AB6526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style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Hola</a:t>
            </a:r>
            <a:r>
              <a:rPr sz="1051" spc="-11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Mundo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Lorem ipsum dolor sit...</a:t>
            </a:r>
            <a:r>
              <a:rPr sz="1051" spc="-11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p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button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id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="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saludar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Saludar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button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template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script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src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./componente.js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script</a:t>
            </a:r>
            <a:r>
              <a:rPr sz="105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6737"/>
            <a:ext cx="8576310" cy="4377055"/>
            <a:chOff x="0" y="766737"/>
            <a:chExt cx="8576310" cy="4377055"/>
          </a:xfrm>
        </p:grpSpPr>
        <p:sp>
          <p:nvSpPr>
            <p:cNvPr id="3" name="object 3"/>
            <p:cNvSpPr/>
            <p:nvPr/>
          </p:nvSpPr>
          <p:spPr>
            <a:xfrm>
              <a:off x="803649" y="771500"/>
              <a:ext cx="7767955" cy="3534410"/>
            </a:xfrm>
            <a:custGeom>
              <a:avLst/>
              <a:gdLst/>
              <a:ahLst/>
              <a:cxnLst/>
              <a:rect l="l" t="t" r="r" b="b"/>
              <a:pathLst>
                <a:path w="7767955" h="3534410">
                  <a:moveTo>
                    <a:pt x="7767599" y="3533999"/>
                  </a:moveTo>
                  <a:lnTo>
                    <a:pt x="0" y="3533999"/>
                  </a:lnTo>
                  <a:lnTo>
                    <a:pt x="0" y="0"/>
                  </a:lnTo>
                  <a:lnTo>
                    <a:pt x="7767599" y="0"/>
                  </a:lnTo>
                  <a:lnTo>
                    <a:pt x="7767599" y="3533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3649" y="771500"/>
              <a:ext cx="7767955" cy="3534410"/>
            </a:xfrm>
            <a:custGeom>
              <a:avLst/>
              <a:gdLst/>
              <a:ahLst/>
              <a:cxnLst/>
              <a:rect l="l" t="t" r="r" b="b"/>
              <a:pathLst>
                <a:path w="7767955" h="3534410">
                  <a:moveTo>
                    <a:pt x="0" y="0"/>
                  </a:moveTo>
                  <a:lnTo>
                    <a:pt x="7767599" y="0"/>
                  </a:lnTo>
                  <a:lnTo>
                    <a:pt x="7767599" y="3533999"/>
                  </a:lnTo>
                  <a:lnTo>
                    <a:pt x="0" y="3533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263144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Uso del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15" dirty="0">
                <a:solidFill>
                  <a:srgbClr val="4A4A4A"/>
                </a:solidFill>
              </a:rPr>
              <a:t>template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876677" y="895351"/>
            <a:ext cx="3066415" cy="681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16" marR="5080" indent="-240653">
              <a:lnSpc>
                <a:spcPct val="136900"/>
              </a:lnSpc>
              <a:spcBef>
                <a:spcPts val="100"/>
              </a:spcBef>
              <a:tabLst>
                <a:tab pos="2972922" algn="l"/>
              </a:tabLst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</a:t>
            </a:r>
            <a:r>
              <a:rPr sz="1051" dirty="0">
                <a:solidFill>
                  <a:srgbClr val="793E9D"/>
                </a:solidFill>
                <a:latin typeface="Courier New"/>
                <a:cs typeface="Courier New"/>
              </a:rPr>
              <a:t>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AppSampl</a:t>
            </a:r>
            <a:r>
              <a:rPr sz="1051" b="1" dirty="0">
                <a:solidFill>
                  <a:srgbClr val="793E9D"/>
                </a:solidFill>
                <a:latin typeface="Courier New"/>
                <a:cs typeface="Courier New"/>
              </a:rPr>
              <a:t>e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extend</a:t>
            </a:r>
            <a:r>
              <a:rPr sz="1051" dirty="0">
                <a:solidFill>
                  <a:srgbClr val="4B83CD"/>
                </a:solidFill>
                <a:latin typeface="Courier New"/>
                <a:cs typeface="Courier New"/>
              </a:rPr>
              <a:t>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HTMLElemen</a:t>
            </a:r>
            <a:r>
              <a:rPr sz="1051" b="1" dirty="0">
                <a:solidFill>
                  <a:srgbClr val="793E9D"/>
                </a:solidFill>
                <a:latin typeface="Courier New"/>
                <a:cs typeface="Courier New"/>
              </a:rPr>
              <a:t>t	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constructor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572742">
              <a:spcBef>
                <a:spcPts val="465"/>
              </a:spcBef>
            </a:pP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super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6838" y="1552576"/>
            <a:ext cx="5467351" cy="44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 oImport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document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querySelector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link[rel="import"]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import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 elem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oImport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querySelector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#temp1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6839" y="1990727"/>
            <a:ext cx="3706495" cy="44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let shadow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attachShadow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mode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open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'}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shadow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innerHTML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elem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innerHTML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6838" y="2647951"/>
            <a:ext cx="4507231" cy="44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let boton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shadow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querySelector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#saludar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boton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addEventListener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click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",</a:t>
            </a:r>
            <a:r>
              <a:rPr sz="1051" spc="-2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saludar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bind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677" y="3086101"/>
            <a:ext cx="3706495" cy="908967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52716">
              <a:spcBef>
                <a:spcPts val="5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12700">
              <a:spcBef>
                <a:spcPts val="831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customElements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define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app-sample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</a:t>
            </a:r>
            <a:r>
              <a:rPr sz="1051" spc="-4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AppSample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31800" y="914416"/>
            <a:ext cx="2118360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Se accede al html import </a:t>
            </a:r>
            <a:r>
              <a:rPr sz="1400" dirty="0">
                <a:latin typeface="Arial"/>
                <a:cs typeface="Arial"/>
              </a:rPr>
              <a:t>y  </a:t>
            </a:r>
            <a:r>
              <a:rPr sz="1400" spc="-5" dirty="0">
                <a:latin typeface="Arial"/>
                <a:cs typeface="Arial"/>
              </a:rPr>
              <a:t>dentro de él, al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template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79521" y="1181241"/>
            <a:ext cx="1544955" cy="1245235"/>
            <a:chOff x="4479520" y="1104237"/>
            <a:chExt cx="1544955" cy="1245235"/>
          </a:xfrm>
        </p:grpSpPr>
        <p:sp>
          <p:nvSpPr>
            <p:cNvPr id="13" name="object 13"/>
            <p:cNvSpPr/>
            <p:nvPr/>
          </p:nvSpPr>
          <p:spPr>
            <a:xfrm>
              <a:off x="5355801" y="1109000"/>
              <a:ext cx="503555" cy="287655"/>
            </a:xfrm>
            <a:custGeom>
              <a:avLst/>
              <a:gdLst/>
              <a:ahLst/>
              <a:cxnLst/>
              <a:rect l="l" t="t" r="r" b="b"/>
              <a:pathLst>
                <a:path w="503554" h="287655">
                  <a:moveTo>
                    <a:pt x="502973" y="0"/>
                  </a:moveTo>
                  <a:lnTo>
                    <a:pt x="0" y="287257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18266" y="1382595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59">
                  <a:moveTo>
                    <a:pt x="0" y="35098"/>
                  </a:moveTo>
                  <a:lnTo>
                    <a:pt x="29732" y="0"/>
                  </a:lnTo>
                  <a:lnTo>
                    <a:pt x="45337" y="27323"/>
                  </a:lnTo>
                  <a:lnTo>
                    <a:pt x="0" y="35098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18266" y="1382595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59">
                  <a:moveTo>
                    <a:pt x="29732" y="0"/>
                  </a:moveTo>
                  <a:lnTo>
                    <a:pt x="0" y="35098"/>
                  </a:lnTo>
                  <a:lnTo>
                    <a:pt x="45337" y="27323"/>
                  </a:lnTo>
                  <a:lnTo>
                    <a:pt x="29732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27455" y="2271282"/>
              <a:ext cx="1492250" cy="73660"/>
            </a:xfrm>
            <a:custGeom>
              <a:avLst/>
              <a:gdLst/>
              <a:ahLst/>
              <a:cxnLst/>
              <a:rect l="l" t="t" r="r" b="b"/>
              <a:pathLst>
                <a:path w="1492250" h="73660">
                  <a:moveTo>
                    <a:pt x="1492119" y="7339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84282" y="2255569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2400" y="31427"/>
                  </a:moveTo>
                  <a:lnTo>
                    <a:pt x="0" y="13589"/>
                  </a:lnTo>
                  <a:lnTo>
                    <a:pt x="43946" y="0"/>
                  </a:lnTo>
                  <a:lnTo>
                    <a:pt x="42400" y="31427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84282" y="2255569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3946" y="0"/>
                  </a:moveTo>
                  <a:lnTo>
                    <a:pt x="0" y="13589"/>
                  </a:lnTo>
                  <a:lnTo>
                    <a:pt x="42400" y="31427"/>
                  </a:lnTo>
                  <a:lnTo>
                    <a:pt x="43946" y="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092602" y="2087541"/>
            <a:ext cx="2099311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 nodo del template así  accedido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incorpora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  </a:t>
            </a:r>
            <a:r>
              <a:rPr sz="1400" dirty="0">
                <a:latin typeface="Arial"/>
                <a:cs typeface="Arial"/>
              </a:rPr>
              <a:t>shadow</a:t>
            </a:r>
            <a:r>
              <a:rPr sz="1400" spc="-1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22758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HTML</a:t>
            </a:r>
            <a:r>
              <a:rPr sz="2700" spc="-80" dirty="0">
                <a:solidFill>
                  <a:srgbClr val="4A4A4A"/>
                </a:solidFill>
              </a:rPr>
              <a:t> </a:t>
            </a:r>
            <a:r>
              <a:rPr sz="2700" spc="31" dirty="0">
                <a:solidFill>
                  <a:srgbClr val="4A4A4A"/>
                </a:solidFill>
              </a:rPr>
              <a:t>Imports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810582"/>
            <a:ext cx="663702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fichero 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HTML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importa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componente.html,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su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vez 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referencia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componente.js,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utiliza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</a:t>
            </a:r>
            <a:r>
              <a:rPr sz="2000" spc="14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0425" y="1575149"/>
            <a:ext cx="4641851" cy="2800382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85721"/>
            <a:r>
              <a:rPr sz="1051" b="1" spc="-5" dirty="0">
                <a:solidFill>
                  <a:srgbClr val="AAAAAA"/>
                </a:solidFill>
                <a:latin typeface="Courier New"/>
                <a:cs typeface="Courier New"/>
              </a:rPr>
              <a:t>&lt;!DOCTYPE</a:t>
            </a:r>
            <a:r>
              <a:rPr sz="1051" b="1" spc="-11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AAAAAA"/>
                </a:solidFill>
                <a:latin typeface="Courier New"/>
                <a:cs typeface="Courier New"/>
              </a:rPr>
              <a:t>html&gt;</a:t>
            </a:r>
            <a:endParaRPr sz="1051" dirty="0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html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lang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en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head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meta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charset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UTF-8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title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Document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title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link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rel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import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href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./componente.html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head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body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Ejemplo de Web</a:t>
            </a:r>
            <a:r>
              <a:rPr sz="1051" b="1" spc="-1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Components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app-sample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app-sample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body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html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1" y="128365"/>
            <a:ext cx="34728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Programación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5" dirty="0">
                <a:solidFill>
                  <a:srgbClr val="4A4A4A"/>
                </a:solidFill>
              </a:rPr>
              <a:t>reactiva</a:t>
            </a:r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4902175" y="2234777"/>
            <a:ext cx="3607200" cy="2252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3094" y="810593"/>
            <a:ext cx="7519671" cy="35961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marR="34290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lang="es-ES" sz="2000" spc="-11" dirty="0">
                <a:solidFill>
                  <a:srgbClr val="4A4A4A"/>
                </a:solidFill>
                <a:latin typeface="Calibri"/>
                <a:cs typeface="Calibri"/>
              </a:rPr>
              <a:t>L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programación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reactiva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es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uno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paradigmas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más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actuales 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programación</a:t>
            </a:r>
            <a:endParaRPr sz="2000" dirty="0">
              <a:latin typeface="Calibri"/>
              <a:cs typeface="Calibri"/>
            </a:endParaRPr>
          </a:p>
          <a:p>
            <a:pPr marL="851492" marR="5080" lvl="1" indent="-344154">
              <a:buSzPct val="75000"/>
              <a:buFont typeface="Arial"/>
              <a:buChar char="○"/>
              <a:tabLst>
                <a:tab pos="851492" algn="l"/>
                <a:tab pos="852127" algn="l"/>
              </a:tabLst>
            </a:pP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b="1" spc="-15" dirty="0">
                <a:solidFill>
                  <a:srgbClr val="4A4A4A"/>
                </a:solidFill>
                <a:latin typeface="Arial"/>
                <a:cs typeface="Arial"/>
              </a:rPr>
              <a:t>observables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perfilan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nuevo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tipo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datos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en  </a:t>
            </a:r>
            <a:r>
              <a:rPr sz="2000" spc="211" dirty="0">
                <a:solidFill>
                  <a:srgbClr val="4A4A4A"/>
                </a:solidFill>
                <a:latin typeface="Calibri"/>
                <a:cs typeface="Calibri"/>
              </a:rPr>
              <a:t>ES7</a:t>
            </a:r>
            <a:endParaRPr sz="2000" dirty="0">
              <a:latin typeface="Calibri"/>
              <a:cs typeface="Calibri"/>
            </a:endParaRPr>
          </a:p>
          <a:p>
            <a:pPr lvl="1">
              <a:spcBef>
                <a:spcPts val="51"/>
              </a:spcBef>
              <a:buClr>
                <a:srgbClr val="4A4A4A"/>
              </a:buClr>
              <a:buFont typeface="Arial"/>
              <a:buChar char="○"/>
            </a:pPr>
            <a:endParaRPr sz="3051" dirty="0">
              <a:latin typeface="Calibri"/>
              <a:cs typeface="Calibri"/>
            </a:endParaRPr>
          </a:p>
          <a:p>
            <a:pPr marL="418444" marR="3738059" indent="-382252">
              <a:buFont typeface="Arial"/>
              <a:buChar char="●"/>
              <a:tabLst>
                <a:tab pos="417810" algn="l"/>
                <a:tab pos="419080" algn="l"/>
              </a:tabLst>
            </a:pPr>
            <a:r>
              <a:rPr lang="es-ES" sz="2000" spc="31" dirty="0">
                <a:solidFill>
                  <a:srgbClr val="4A4A4A"/>
                </a:solidFill>
                <a:latin typeface="Calibri"/>
                <a:cs typeface="Calibri"/>
              </a:rPr>
              <a:t>E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 </a:t>
            </a:r>
            <a:r>
              <a:rPr sz="2000" spc="211" dirty="0">
                <a:solidFill>
                  <a:srgbClr val="4A4A4A"/>
                </a:solidFill>
                <a:latin typeface="Calibri"/>
                <a:cs typeface="Calibri"/>
              </a:rPr>
              <a:t>ES6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Implementados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en 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librería </a:t>
            </a:r>
            <a:r>
              <a:rPr sz="2000" spc="255" dirty="0">
                <a:solidFill>
                  <a:srgbClr val="4A4A4A"/>
                </a:solidFill>
                <a:latin typeface="Calibri"/>
                <a:cs typeface="Calibri"/>
              </a:rPr>
              <a:t>RxJS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(Reactive 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Extensions </a:t>
            </a:r>
            <a:r>
              <a:rPr sz="2000" spc="-40" dirty="0">
                <a:solidFill>
                  <a:srgbClr val="4A4A4A"/>
                </a:solidFill>
                <a:latin typeface="Calibri"/>
                <a:cs typeface="Calibri"/>
              </a:rPr>
              <a:t>for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JavaScript)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que 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forma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parte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2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ReactiveX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20"/>
              </a:spcBef>
            </a:pPr>
            <a:endParaRPr sz="2751" dirty="0">
              <a:latin typeface="Calibri"/>
              <a:cs typeface="Calibri"/>
            </a:endParaRPr>
          </a:p>
          <a:p>
            <a:pPr marL="2438914"/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http://reactivex.io/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37896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RxJS </a:t>
            </a:r>
            <a:r>
              <a:rPr sz="2700" spc="-60" dirty="0">
                <a:solidFill>
                  <a:srgbClr val="4A4A4A"/>
                </a:solidFill>
              </a:rPr>
              <a:t>(ReactiveX) </a:t>
            </a:r>
            <a:r>
              <a:rPr sz="2700" spc="-31" dirty="0">
                <a:solidFill>
                  <a:srgbClr val="4A4A4A"/>
                </a:solidFill>
              </a:rPr>
              <a:t>en</a:t>
            </a:r>
            <a:r>
              <a:rPr sz="2700" dirty="0">
                <a:solidFill>
                  <a:srgbClr val="4A4A4A"/>
                </a:solidFill>
              </a:rPr>
              <a:t> </a:t>
            </a:r>
            <a:r>
              <a:rPr sz="2700" spc="-15" dirty="0">
                <a:solidFill>
                  <a:srgbClr val="4A4A4A"/>
                </a:solidFill>
              </a:rPr>
              <a:t>Angular</a:t>
            </a:r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6318001" y="977727"/>
            <a:ext cx="2329899" cy="2329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00003" y="1132092"/>
            <a:ext cx="7398384" cy="28752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04702">
              <a:spcBef>
                <a:spcPts val="100"/>
              </a:spcBef>
            </a:pPr>
            <a:r>
              <a:rPr sz="2000" spc="255" dirty="0">
                <a:solidFill>
                  <a:srgbClr val="4A4A4A"/>
                </a:solidFill>
                <a:latin typeface="Calibri"/>
                <a:cs typeface="Calibri"/>
              </a:rPr>
              <a:t>RxJS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(Reactive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Extensions </a:t>
            </a:r>
            <a:r>
              <a:rPr sz="2000" spc="-40" dirty="0">
                <a:solidFill>
                  <a:srgbClr val="4A4A4A"/>
                </a:solidFill>
                <a:latin typeface="Calibri"/>
                <a:cs typeface="Calibri"/>
              </a:rPr>
              <a:t>for 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JavaScript)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ha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sido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utilizado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los 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desarrolladores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 en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varios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contextos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951">
              <a:latin typeface="Calibri"/>
              <a:cs typeface="Calibri"/>
            </a:endParaRPr>
          </a:p>
          <a:p>
            <a:pPr marL="469876" indent="-382252">
              <a:spcBef>
                <a:spcPts val="5"/>
              </a:spcBef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Formularios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reactivos</a:t>
            </a:r>
            <a:endParaRPr sz="2000">
              <a:latin typeface="Calibri"/>
              <a:cs typeface="Calibri"/>
            </a:endParaRPr>
          </a:p>
          <a:p>
            <a:pPr marL="469876" indent="-382252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Emisión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eventos</a:t>
            </a:r>
            <a:endParaRPr sz="2000">
              <a:latin typeface="Calibri"/>
              <a:cs typeface="Calibri"/>
            </a:endParaRPr>
          </a:p>
          <a:p>
            <a:pPr marL="469876" indent="-382252">
              <a:buFont typeface="Arial"/>
              <a:buChar char="●"/>
              <a:tabLst>
                <a:tab pos="469243" algn="l"/>
                <a:tab pos="469876" algn="l"/>
              </a:tabLst>
            </a:pP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Servicio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HttpClient</a:t>
            </a:r>
            <a:endParaRPr sz="2000">
              <a:latin typeface="Calibri"/>
              <a:cs typeface="Calibri"/>
            </a:endParaRPr>
          </a:p>
          <a:p>
            <a:pPr marL="4381281">
              <a:spcBef>
                <a:spcPts val="1545"/>
              </a:spcBef>
            </a:pPr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https://beta-rxjsdocs.firebaseapp.com/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897956" y="2045464"/>
            <a:ext cx="7560245" cy="1093292"/>
          </a:xfrm>
          <a:prstGeom prst="rect">
            <a:avLst/>
          </a:prstGeom>
        </p:spPr>
        <p:txBody>
          <a:bodyPr vert="horz" wrap="square" lIns="0" tIns="8891" rIns="0" bIns="0" rtlCol="0">
            <a:spAutoFit/>
          </a:bodyPr>
          <a:lstStyle/>
          <a:p>
            <a:pPr marL="1078812" marR="5080" indent="-610203">
              <a:lnSpc>
                <a:spcPct val="100699"/>
              </a:lnSpc>
              <a:spcBef>
                <a:spcPts val="71"/>
              </a:spcBef>
              <a:tabLst>
                <a:tab pos="1078812" algn="l"/>
              </a:tabLst>
            </a:pPr>
            <a:r>
              <a:rPr spc="-5" dirty="0"/>
              <a:t>2.	</a:t>
            </a:r>
            <a:r>
              <a:rPr spc="15" dirty="0"/>
              <a:t>Arquitectura </a:t>
            </a:r>
            <a:r>
              <a:rPr spc="25" dirty="0"/>
              <a:t>de </a:t>
            </a:r>
            <a:r>
              <a:rPr spc="-31" dirty="0"/>
              <a:t>una </a:t>
            </a:r>
            <a:r>
              <a:rPr spc="-80" dirty="0"/>
              <a:t>SPA </a:t>
            </a:r>
            <a:r>
              <a:rPr spc="-40" dirty="0"/>
              <a:t>en  </a:t>
            </a:r>
            <a:r>
              <a:rPr spc="-20" dirty="0"/>
              <a:t>Angular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5000" y="3562351"/>
            <a:ext cx="5181600" cy="12824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591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Arquitectura: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módulos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55" dirty="0" err="1">
                <a:solidFill>
                  <a:srgbClr val="4A4A4A"/>
                </a:solidFill>
                <a:latin typeface="Calibri"/>
                <a:cs typeface="Calibri"/>
              </a:rPr>
              <a:t>componentes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  </a:t>
            </a:r>
            <a:endParaRPr lang="es-ES" sz="2000" spc="55" dirty="0">
              <a:solidFill>
                <a:srgbClr val="4A4A4A"/>
              </a:solidFill>
              <a:latin typeface="Calibri"/>
              <a:cs typeface="Calibri"/>
            </a:endParaRPr>
          </a:p>
          <a:p>
            <a:pPr marL="355591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spc="11" dirty="0" err="1">
                <a:solidFill>
                  <a:srgbClr val="4A4A4A"/>
                </a:solidFill>
                <a:latin typeface="Calibri"/>
                <a:cs typeface="Calibri"/>
              </a:rPr>
              <a:t>Enrutamiento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</a:t>
            </a:r>
            <a:r>
              <a:rPr sz="2000" spc="169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 err="1">
                <a:solidFill>
                  <a:srgbClr val="4A4A4A"/>
                </a:solidFill>
                <a:latin typeface="Calibri"/>
                <a:cs typeface="Calibri"/>
              </a:rPr>
              <a:t>navegación</a:t>
            </a:r>
            <a:endParaRPr lang="es-ES" sz="2000" spc="55" dirty="0">
              <a:solidFill>
                <a:srgbClr val="4A4A4A"/>
              </a:solidFill>
              <a:latin typeface="Calibri"/>
              <a:cs typeface="Calibri"/>
            </a:endParaRPr>
          </a:p>
          <a:p>
            <a:pPr marL="355591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Testing</a:t>
            </a:r>
            <a:endParaRPr lang="es-ES" sz="2000" dirty="0">
              <a:cs typeface="Calibri"/>
            </a:endParaRPr>
          </a:p>
          <a:p>
            <a:pPr marL="355591" marR="5080" indent="-342891"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1" y="2495551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43" marR="5080" indent="-626079">
              <a:lnSpc>
                <a:spcPts val="2851"/>
              </a:lnSpc>
              <a:spcBef>
                <a:spcPts val="220"/>
              </a:spcBef>
              <a:tabLst>
                <a:tab pos="3929818" algn="l"/>
              </a:tabLst>
            </a:pPr>
            <a:r>
              <a:rPr lang="es-ES" sz="2400" spc="-20" dirty="0">
                <a:solidFill>
                  <a:srgbClr val="4A4A4A"/>
                </a:solidFill>
              </a:rPr>
              <a:t>2.a. </a:t>
            </a:r>
            <a:r>
              <a:rPr lang="es-ES" sz="2400" spc="11" dirty="0">
                <a:solidFill>
                  <a:srgbClr val="4A4A4A"/>
                </a:solidFill>
              </a:rPr>
              <a:t>Arquitectura: </a:t>
            </a:r>
            <a:r>
              <a:rPr lang="es-ES" sz="2400" spc="25" dirty="0">
                <a:solidFill>
                  <a:srgbClr val="4A4A4A"/>
                </a:solidFill>
              </a:rPr>
              <a:t>módulos </a:t>
            </a:r>
            <a:r>
              <a:rPr lang="es-ES" sz="2400" dirty="0">
                <a:solidFill>
                  <a:srgbClr val="4A4A4A"/>
                </a:solidFill>
              </a:rPr>
              <a:t>y</a:t>
            </a:r>
            <a:r>
              <a:rPr lang="es-ES" sz="2400" spc="-45" dirty="0">
                <a:solidFill>
                  <a:srgbClr val="4A4A4A"/>
                </a:solidFill>
              </a:rPr>
              <a:t> </a:t>
            </a:r>
            <a:r>
              <a:rPr lang="es-ES" sz="2400" spc="20" dirty="0">
                <a:solidFill>
                  <a:srgbClr val="4A4A4A"/>
                </a:solidFill>
              </a:rPr>
              <a:t>componentes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21428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0346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11" dirty="0">
                <a:solidFill>
                  <a:srgbClr val="4A4A4A"/>
                </a:solidFill>
              </a:rPr>
              <a:t>Arquitectura </a:t>
            </a:r>
            <a:r>
              <a:rPr lang="es-ES" sz="2700" spc="20" dirty="0">
                <a:solidFill>
                  <a:srgbClr val="4A4A4A"/>
                </a:solidFill>
              </a:rPr>
              <a:t>de</a:t>
            </a:r>
            <a:r>
              <a:rPr lang="es-ES" sz="2700" spc="-91" dirty="0">
                <a:solidFill>
                  <a:srgbClr val="4A4A4A"/>
                </a:solidFill>
              </a:rPr>
              <a:t> </a:t>
            </a:r>
            <a:r>
              <a:rPr lang="es-ES" sz="2700" spc="-15" dirty="0">
                <a:solidFill>
                  <a:srgbClr val="4A4A4A"/>
                </a:solidFill>
              </a:rPr>
              <a:t>Angular</a:t>
            </a:r>
            <a:endParaRPr sz="2700"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35245A4E-011C-E54C-B490-C3A6030E83E2}"/>
              </a:ext>
            </a:extLst>
          </p:cNvPr>
          <p:cNvSpPr/>
          <p:nvPr/>
        </p:nvSpPr>
        <p:spPr>
          <a:xfrm>
            <a:off x="838200" y="1352550"/>
            <a:ext cx="7620000" cy="388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AFD5EC33-BE8C-CB4D-AC8B-676A57DEF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75971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71" dirty="0">
                <a:solidFill>
                  <a:srgbClr val="4A4A4A"/>
                </a:solidFill>
              </a:rPr>
              <a:t>MEAN</a:t>
            </a:r>
            <a:endParaRPr sz="2700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F8BC889-17E0-CC40-A965-1AA884C3653B}"/>
              </a:ext>
            </a:extLst>
          </p:cNvPr>
          <p:cNvSpPr txBox="1"/>
          <p:nvPr/>
        </p:nvSpPr>
        <p:spPr>
          <a:xfrm>
            <a:off x="703093" y="1453517"/>
            <a:ext cx="7145507" cy="961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4">
              <a:spcBef>
                <a:spcPts val="100"/>
              </a:spcBef>
              <a:tabLst>
                <a:tab pos="394315" algn="l"/>
                <a:tab pos="394951" algn="l"/>
              </a:tabLst>
            </a:pPr>
            <a:r>
              <a:rPr lang="es-ES" sz="2000" spc="11" dirty="0">
                <a:solidFill>
                  <a:srgbClr val="4A4A4A"/>
                </a:solidFill>
                <a:cs typeface="Calibri"/>
              </a:rPr>
              <a:t>Se habla de una nueva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tecnologia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fullstack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.</a:t>
            </a:r>
          </a:p>
          <a:p>
            <a:pPr marL="12064">
              <a:spcBef>
                <a:spcPts val="100"/>
              </a:spcBef>
              <a:tabLst>
                <a:tab pos="394315" algn="l"/>
                <a:tab pos="394951" algn="l"/>
              </a:tabLst>
            </a:pPr>
            <a:r>
              <a:rPr lang="es-ES" sz="2000" spc="11" dirty="0">
                <a:solidFill>
                  <a:srgbClr val="4A4A4A"/>
                </a:solidFill>
                <a:cs typeface="Calibri"/>
              </a:rPr>
              <a:t>Como antes era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xAMP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(Apache + 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MySQL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 + PHP). </a:t>
            </a:r>
          </a:p>
          <a:p>
            <a:pPr marL="12064">
              <a:spcBef>
                <a:spcPts val="100"/>
              </a:spcBef>
              <a:tabLst>
                <a:tab pos="394315" algn="l"/>
                <a:tab pos="394951" algn="l"/>
              </a:tabLst>
            </a:pPr>
            <a:r>
              <a:rPr lang="es-ES" sz="2000" spc="11" dirty="0">
                <a:solidFill>
                  <a:srgbClr val="4A4A4A"/>
                </a:solidFill>
                <a:cs typeface="Calibri"/>
              </a:rPr>
              <a:t>Se traduce a aplicaciones JavaScript de principio a fin (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End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-to-</a:t>
            </a:r>
            <a:r>
              <a:rPr lang="es-ES" sz="2000" spc="11" dirty="0" err="1">
                <a:solidFill>
                  <a:srgbClr val="4A4A4A"/>
                </a:solidFill>
                <a:cs typeface="Calibri"/>
              </a:rPr>
              <a:t>End</a:t>
            </a:r>
            <a:r>
              <a:rPr lang="es-ES" sz="2000" spc="11" dirty="0">
                <a:solidFill>
                  <a:srgbClr val="4A4A4A"/>
                </a:solidFill>
                <a:cs typeface="Calibri"/>
              </a:rPr>
              <a:t>)</a:t>
            </a:r>
            <a:endParaRPr sz="2000" b="1" dirty="0">
              <a:latin typeface="Calibri"/>
              <a:cs typeface="Calibr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90CC71E-13D5-7146-BBC0-DD39D0A6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800350"/>
            <a:ext cx="3205856" cy="21272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9D973D6-0D53-FE43-8A41-6FE80A69E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2" y="2800352"/>
            <a:ext cx="1599247" cy="34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436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1" y="128365"/>
            <a:ext cx="135953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35" dirty="0">
                <a:solidFill>
                  <a:srgbClr val="4A4A4A"/>
                </a:solidFill>
              </a:rPr>
              <a:t>Módulos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3094" y="1104060"/>
            <a:ext cx="7494905" cy="30678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marR="951183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Agrupación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componentes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otros elementos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son 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declarados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decoración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determinada</a:t>
            </a:r>
            <a:r>
              <a:rPr sz="2000" spc="4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15" indent="-382252">
              <a:spcBef>
                <a:spcPts val="5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Toda app</a:t>
            </a: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tiene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851492" marR="5080" lvl="1" indent="-344154">
              <a:spcBef>
                <a:spcPts val="5"/>
              </a:spcBef>
              <a:buSzPct val="75000"/>
              <a:buFont typeface="Arial"/>
              <a:buChar char="○"/>
              <a:tabLst>
                <a:tab pos="851492" algn="l"/>
                <a:tab pos="852127" algn="l"/>
              </a:tabLst>
            </a:pP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menos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define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componentes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app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: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AppModule</a:t>
            </a:r>
            <a:endParaRPr sz="2000" dirty="0">
              <a:latin typeface="Calibri"/>
              <a:cs typeface="Calibri"/>
            </a:endParaRPr>
          </a:p>
          <a:p>
            <a:pPr lvl="1">
              <a:spcBef>
                <a:spcPts val="15"/>
              </a:spcBef>
              <a:buClr>
                <a:srgbClr val="4A4A4A"/>
              </a:buClr>
              <a:buFont typeface="Arial"/>
              <a:buChar char="○"/>
            </a:pPr>
            <a:endParaRPr sz="1951" dirty="0">
              <a:latin typeface="Calibri"/>
              <a:cs typeface="Calibri"/>
            </a:endParaRPr>
          </a:p>
          <a:p>
            <a:pPr marL="851492" marR="1715685" lvl="1" indent="-344154">
              <a:buSzPct val="75000"/>
              <a:buFont typeface="Arial"/>
              <a:buChar char="○"/>
              <a:tabLst>
                <a:tab pos="851492" algn="l"/>
                <a:tab pos="852127" algn="l"/>
              </a:tabLst>
            </a:pP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incluyendo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menos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principal 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AppComponent- </a:t>
            </a:r>
            <a:r>
              <a:rPr sz="2000" spc="200" dirty="0">
                <a:solidFill>
                  <a:srgbClr val="4A4A4A"/>
                </a:solidFill>
                <a:latin typeface="Calibri"/>
                <a:cs typeface="Calibri"/>
              </a:rPr>
              <a:t>&gt;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selector: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app-root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86908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80365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Estructura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-5" dirty="0">
                <a:solidFill>
                  <a:srgbClr val="4A4A4A"/>
                </a:solidFill>
              </a:rPr>
              <a:t>un</a:t>
            </a:r>
            <a:r>
              <a:rPr sz="2700" spc="-125" dirty="0">
                <a:solidFill>
                  <a:srgbClr val="4A4A4A"/>
                </a:solidFill>
              </a:rPr>
              <a:t> </a:t>
            </a:r>
            <a:r>
              <a:rPr sz="2700" spc="35" dirty="0">
                <a:solidFill>
                  <a:srgbClr val="4A4A4A"/>
                </a:solidFill>
              </a:rPr>
              <a:t>módulo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02644" y="1885364"/>
            <a:ext cx="214820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importación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decoración</a:t>
            </a:r>
            <a:endParaRPr sz="2000">
              <a:latin typeface="Calibri"/>
              <a:cs typeface="Calibri"/>
            </a:endParaRPr>
          </a:p>
          <a:p>
            <a:pPr marL="394315" marR="5080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exportada 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(vacía)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76775" y="992549"/>
            <a:ext cx="4922520" cy="2881045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spcBef>
                <a:spcPts val="55"/>
              </a:spcBef>
            </a:pPr>
            <a:endParaRPr sz="1251">
              <a:latin typeface="Times New Roman"/>
              <a:cs typeface="Times New Roman"/>
            </a:endParaRPr>
          </a:p>
          <a:p>
            <a:pPr marL="85721" marR="187317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BrowserModule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@angular/platform-browser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NgModule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spc="-1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@angular/core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85721" marR="347329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AppRoutingModule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./app-routing.module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AppComponent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spc="-20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./app.component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85721">
              <a:spcBef>
                <a:spcPts val="831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NgModule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622903">
              <a:spcBef>
                <a:spcPts val="465"/>
              </a:spcBef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declarations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AppComponent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</a:t>
            </a:r>
            <a:endParaRPr sz="1051">
              <a:latin typeface="Courier New"/>
              <a:cs typeface="Courier New"/>
            </a:endParaRPr>
          </a:p>
          <a:p>
            <a:pPr marL="622903" marR="850223">
              <a:lnSpc>
                <a:spcPct val="136900"/>
              </a:lnSpc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imports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BrowserModule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AppRoutingModule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providers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</a:t>
            </a:r>
            <a:endParaRPr sz="1051">
              <a:latin typeface="Courier New"/>
              <a:cs typeface="Courier New"/>
            </a:endParaRPr>
          </a:p>
          <a:p>
            <a:pPr marL="622903">
              <a:spcBef>
                <a:spcPts val="465"/>
              </a:spcBef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bootstrap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AppComponent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AppModule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76113" y="1595849"/>
            <a:ext cx="1141731" cy="466725"/>
            <a:chOff x="2376112" y="1595847"/>
            <a:chExt cx="1141730" cy="466725"/>
          </a:xfrm>
        </p:grpSpPr>
        <p:sp>
          <p:nvSpPr>
            <p:cNvPr id="6" name="object 6"/>
            <p:cNvSpPr/>
            <p:nvPr/>
          </p:nvSpPr>
          <p:spPr>
            <a:xfrm>
              <a:off x="2380875" y="1616782"/>
              <a:ext cx="1092200" cy="440690"/>
            </a:xfrm>
            <a:custGeom>
              <a:avLst/>
              <a:gdLst/>
              <a:ahLst/>
              <a:cxnLst/>
              <a:rect l="l" t="t" r="r" b="b"/>
              <a:pathLst>
                <a:path w="1092200" h="440689">
                  <a:moveTo>
                    <a:pt x="0" y="440617"/>
                  </a:moveTo>
                  <a:lnTo>
                    <a:pt x="1092101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67089" y="1600609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11772" y="30762"/>
                  </a:moveTo>
                  <a:lnTo>
                    <a:pt x="0" y="1582"/>
                  </a:lnTo>
                  <a:lnTo>
                    <a:pt x="45972" y="0"/>
                  </a:lnTo>
                  <a:lnTo>
                    <a:pt x="11772" y="30762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67089" y="1600609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11772" y="30762"/>
                  </a:moveTo>
                  <a:lnTo>
                    <a:pt x="45972" y="0"/>
                  </a:lnTo>
                  <a:lnTo>
                    <a:pt x="0" y="1582"/>
                  </a:lnTo>
                  <a:lnTo>
                    <a:pt x="11772" y="30762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345987" y="2384164"/>
            <a:ext cx="1211580" cy="92711"/>
            <a:chOff x="2345987" y="2384162"/>
            <a:chExt cx="1211580" cy="92710"/>
          </a:xfrm>
        </p:grpSpPr>
        <p:sp>
          <p:nvSpPr>
            <p:cNvPr id="10" name="object 10"/>
            <p:cNvSpPr/>
            <p:nvPr/>
          </p:nvSpPr>
          <p:spPr>
            <a:xfrm>
              <a:off x="2350749" y="2388924"/>
              <a:ext cx="1158875" cy="67310"/>
            </a:xfrm>
            <a:custGeom>
              <a:avLst/>
              <a:gdLst/>
              <a:ahLst/>
              <a:cxnLst/>
              <a:rect l="l" t="t" r="r" b="b"/>
              <a:pathLst>
                <a:path w="1158875" h="67310">
                  <a:moveTo>
                    <a:pt x="0" y="0"/>
                  </a:moveTo>
                  <a:lnTo>
                    <a:pt x="1158544" y="66904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08387" y="2440123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413"/>
                  </a:moveTo>
                  <a:lnTo>
                    <a:pt x="1813" y="0"/>
                  </a:lnTo>
                  <a:lnTo>
                    <a:pt x="44060" y="18198"/>
                  </a:lnTo>
                  <a:lnTo>
                    <a:pt x="0" y="3141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08387" y="2440123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413"/>
                  </a:moveTo>
                  <a:lnTo>
                    <a:pt x="44060" y="18198"/>
                  </a:lnTo>
                  <a:lnTo>
                    <a:pt x="1813" y="0"/>
                  </a:lnTo>
                  <a:lnTo>
                    <a:pt x="0" y="31413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607165" y="2826163"/>
            <a:ext cx="993775" cy="894715"/>
            <a:chOff x="2607162" y="2826162"/>
            <a:chExt cx="993775" cy="894715"/>
          </a:xfrm>
        </p:grpSpPr>
        <p:sp>
          <p:nvSpPr>
            <p:cNvPr id="14" name="object 14"/>
            <p:cNvSpPr/>
            <p:nvPr/>
          </p:nvSpPr>
          <p:spPr>
            <a:xfrm>
              <a:off x="2611925" y="2830925"/>
              <a:ext cx="952500" cy="855980"/>
            </a:xfrm>
            <a:custGeom>
              <a:avLst/>
              <a:gdLst/>
              <a:ahLst/>
              <a:cxnLst/>
              <a:rect l="l" t="t" r="r" b="b"/>
              <a:pathLst>
                <a:path w="952500" h="855979">
                  <a:moveTo>
                    <a:pt x="0" y="0"/>
                  </a:moveTo>
                  <a:lnTo>
                    <a:pt x="951998" y="855793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53405" y="3675018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42663" y="40597"/>
                  </a:moveTo>
                  <a:lnTo>
                    <a:pt x="0" y="23400"/>
                  </a:lnTo>
                  <a:lnTo>
                    <a:pt x="21035" y="0"/>
                  </a:lnTo>
                  <a:lnTo>
                    <a:pt x="42663" y="40597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53405" y="3675018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0" y="23400"/>
                  </a:moveTo>
                  <a:lnTo>
                    <a:pt x="42663" y="40597"/>
                  </a:lnTo>
                  <a:lnTo>
                    <a:pt x="21035" y="0"/>
                  </a:lnTo>
                  <a:lnTo>
                    <a:pt x="0" y="23400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2632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11" dirty="0">
                <a:solidFill>
                  <a:srgbClr val="4A4A4A"/>
                </a:solidFill>
              </a:rPr>
              <a:t>Decorador del</a:t>
            </a:r>
            <a:r>
              <a:rPr lang="es-ES" sz="2700" spc="-85" dirty="0">
                <a:solidFill>
                  <a:srgbClr val="4A4A4A"/>
                </a:solidFill>
              </a:rPr>
              <a:t> </a:t>
            </a:r>
            <a:r>
              <a:rPr lang="es-ES" sz="2700" spc="35" dirty="0">
                <a:solidFill>
                  <a:srgbClr val="4A4A4A"/>
                </a:solidFill>
              </a:rPr>
              <a:t>módulo</a:t>
            </a:r>
            <a:endParaRPr sz="2700" dirty="0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2D1DA463-9B36-C643-8DC0-CF99C4D15409}"/>
              </a:ext>
            </a:extLst>
          </p:cNvPr>
          <p:cNvSpPr/>
          <p:nvPr/>
        </p:nvSpPr>
        <p:spPr>
          <a:xfrm>
            <a:off x="843851" y="1145539"/>
            <a:ext cx="8015776" cy="3651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19138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Componentes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0" y="1352551"/>
            <a:ext cx="2739231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supone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nueva  </a:t>
            </a:r>
            <a:r>
              <a:rPr sz="2000" b="1" spc="5" dirty="0">
                <a:solidFill>
                  <a:srgbClr val="4A4A4A"/>
                </a:solidFill>
                <a:latin typeface="Arial"/>
                <a:cs typeface="Arial"/>
              </a:rPr>
              <a:t>etiqueta </a:t>
            </a:r>
            <a:r>
              <a:rPr sz="2000" b="1" spc="31" dirty="0">
                <a:solidFill>
                  <a:srgbClr val="4A4A4A"/>
                </a:solidFill>
                <a:latin typeface="Arial"/>
                <a:cs typeface="Arial"/>
              </a:rPr>
              <a:t>HTML</a:t>
            </a:r>
            <a:r>
              <a:rPr sz="2000" b="1" spc="-55" dirty="0">
                <a:solidFill>
                  <a:srgbClr val="4A4A4A"/>
                </a:solidFill>
                <a:latin typeface="Arial"/>
                <a:cs typeface="Arial"/>
              </a:rPr>
              <a:t>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con</a:t>
            </a:r>
            <a:endParaRPr sz="2000" dirty="0">
              <a:latin typeface="Calibri"/>
              <a:cs typeface="Calibri"/>
            </a:endParaRPr>
          </a:p>
          <a:p>
            <a:pPr marL="490204" indent="-342891">
              <a:buFont typeface="Arial" panose="020B0604020202020204" pitchFamily="34" charset="0"/>
              <a:buChar char="•"/>
              <a:tabLst>
                <a:tab pos="469243" algn="l"/>
                <a:tab pos="469876" algn="l"/>
              </a:tabLst>
            </a:pPr>
            <a:r>
              <a:rPr lang="es-ES" sz="2000" spc="35" dirty="0">
                <a:solidFill>
                  <a:srgbClr val="4A4A4A"/>
                </a:solidFill>
                <a:latin typeface="Calibri"/>
                <a:cs typeface="Calibri"/>
              </a:rPr>
              <a:t>U</a:t>
            </a:r>
            <a:r>
              <a:rPr sz="2000" spc="35" dirty="0" err="1">
                <a:solidFill>
                  <a:srgbClr val="4A4A4A"/>
                </a:solidFill>
                <a:latin typeface="Calibri"/>
                <a:cs typeface="Calibri"/>
              </a:rPr>
              <a:t>na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vista</a:t>
            </a: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endParaRPr lang="es-ES" sz="2000" dirty="0">
              <a:latin typeface="Calibri"/>
              <a:cs typeface="Calibri"/>
            </a:endParaRPr>
          </a:p>
          <a:p>
            <a:pPr marL="490204" indent="-342891">
              <a:buFont typeface="Arial" panose="020B0604020202020204" pitchFamily="34" charset="0"/>
              <a:buChar char="•"/>
              <a:tabLst>
                <a:tab pos="469243" algn="l"/>
                <a:tab pos="469876" algn="l"/>
              </a:tabLst>
            </a:pPr>
            <a:r>
              <a:rPr lang="es-ES"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lang="es-ES" sz="2000" spc="45" dirty="0">
                <a:solidFill>
                  <a:srgbClr val="4A4A4A"/>
                </a:solidFill>
                <a:latin typeface="Calibri"/>
                <a:cs typeface="Calibri"/>
              </a:rPr>
              <a:t>lógica  </a:t>
            </a:r>
            <a:r>
              <a:rPr lang="es-ES" sz="2000" spc="20" dirty="0">
                <a:solidFill>
                  <a:srgbClr val="4A4A4A"/>
                </a:solidFill>
                <a:latin typeface="Calibri"/>
                <a:cs typeface="Calibri"/>
              </a:rPr>
              <a:t>definidas </a:t>
            </a:r>
            <a:r>
              <a:rPr lang="es-ES" sz="2000" spc="25" dirty="0">
                <a:solidFill>
                  <a:srgbClr val="4A4A4A"/>
                </a:solidFill>
                <a:latin typeface="Calibri"/>
                <a:cs typeface="Calibri"/>
              </a:rPr>
              <a:t>por </a:t>
            </a:r>
            <a:r>
              <a:rPr lang="es-ES" sz="2000" spc="-31" dirty="0">
                <a:solidFill>
                  <a:srgbClr val="4A4A4A"/>
                </a:solidFill>
                <a:latin typeface="Calibri"/>
                <a:cs typeface="Calibri"/>
              </a:rPr>
              <a:t>el  </a:t>
            </a:r>
            <a:r>
              <a:rPr lang="es-ES" sz="2000" spc="15" dirty="0">
                <a:solidFill>
                  <a:srgbClr val="4A4A4A"/>
                </a:solidFill>
                <a:latin typeface="Calibri"/>
                <a:cs typeface="Calibri"/>
              </a:rPr>
              <a:t>desarrollador</a:t>
            </a:r>
            <a:endParaRPr lang="es-ES"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52801" y="1203442"/>
            <a:ext cx="5004580" cy="3255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71829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57835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Estructura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-5" dirty="0">
                <a:solidFill>
                  <a:srgbClr val="4A4A4A"/>
                </a:solidFill>
              </a:rPr>
              <a:t>un</a:t>
            </a:r>
            <a:r>
              <a:rPr sz="2700" spc="-91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componente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02644" y="1885364"/>
            <a:ext cx="214820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importación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decoración</a:t>
            </a:r>
            <a:endParaRPr sz="2000">
              <a:latin typeface="Calibri"/>
              <a:cs typeface="Calibri"/>
            </a:endParaRPr>
          </a:p>
          <a:p>
            <a:pPr marL="394315" marR="5080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exportada 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(lógica)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06426" y="1306053"/>
            <a:ext cx="3928111" cy="2293320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85721">
              <a:spcBef>
                <a:spcPts val="93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Component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spc="-25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@angular/core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500">
              <a:latin typeface="Courier New"/>
              <a:cs typeface="Courier New"/>
            </a:endParaRPr>
          </a:p>
          <a:p>
            <a:pPr marL="165727" marR="2153813" indent="-80007">
              <a:lnSpc>
                <a:spcPct val="136900"/>
              </a:lnSpc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Component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selector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kc-root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</a:t>
            </a:r>
            <a:endParaRPr sz="1051">
              <a:latin typeface="Courier New"/>
              <a:cs typeface="Courier New"/>
            </a:endParaRPr>
          </a:p>
          <a:p>
            <a:pPr marL="165727" marR="873082">
              <a:lnSpc>
                <a:spcPct val="136900"/>
              </a:lnSpc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templateUrl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./app.component.html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styleUrls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2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./app.component.css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165727" marR="1673777" indent="-80641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AppComponent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title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KeepCoding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45987" y="1595847"/>
            <a:ext cx="1231900" cy="798195"/>
            <a:chOff x="2345987" y="1595847"/>
            <a:chExt cx="1231900" cy="798195"/>
          </a:xfrm>
        </p:grpSpPr>
        <p:sp>
          <p:nvSpPr>
            <p:cNvPr id="6" name="object 6"/>
            <p:cNvSpPr/>
            <p:nvPr/>
          </p:nvSpPr>
          <p:spPr>
            <a:xfrm>
              <a:off x="2380874" y="1616782"/>
              <a:ext cx="1092200" cy="440690"/>
            </a:xfrm>
            <a:custGeom>
              <a:avLst/>
              <a:gdLst/>
              <a:ahLst/>
              <a:cxnLst/>
              <a:rect l="l" t="t" r="r" b="b"/>
              <a:pathLst>
                <a:path w="1092200" h="440689">
                  <a:moveTo>
                    <a:pt x="0" y="440617"/>
                  </a:moveTo>
                  <a:lnTo>
                    <a:pt x="1092101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67089" y="1600609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11772" y="30762"/>
                  </a:moveTo>
                  <a:lnTo>
                    <a:pt x="0" y="1582"/>
                  </a:lnTo>
                  <a:lnTo>
                    <a:pt x="45972" y="0"/>
                  </a:lnTo>
                  <a:lnTo>
                    <a:pt x="11772" y="30762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67089" y="1600609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11772" y="30762"/>
                  </a:moveTo>
                  <a:lnTo>
                    <a:pt x="45972" y="0"/>
                  </a:lnTo>
                  <a:lnTo>
                    <a:pt x="0" y="1582"/>
                  </a:lnTo>
                  <a:lnTo>
                    <a:pt x="11772" y="30762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50749" y="2052965"/>
              <a:ext cx="1181100" cy="336550"/>
            </a:xfrm>
            <a:custGeom>
              <a:avLst/>
              <a:gdLst/>
              <a:ahLst/>
              <a:cxnLst/>
              <a:rect l="l" t="t" r="r" b="b"/>
              <a:pathLst>
                <a:path w="1181100" h="336550">
                  <a:moveTo>
                    <a:pt x="0" y="335959"/>
                  </a:moveTo>
                  <a:lnTo>
                    <a:pt x="1180731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27176" y="2037833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8611" y="30264"/>
                  </a:moveTo>
                  <a:lnTo>
                    <a:pt x="0" y="0"/>
                  </a:lnTo>
                  <a:lnTo>
                    <a:pt x="45880" y="3302"/>
                  </a:lnTo>
                  <a:lnTo>
                    <a:pt x="8611" y="3026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27176" y="2037833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8611" y="30264"/>
                  </a:moveTo>
                  <a:lnTo>
                    <a:pt x="45880" y="3302"/>
                  </a:lnTo>
                  <a:lnTo>
                    <a:pt x="0" y="0"/>
                  </a:lnTo>
                  <a:lnTo>
                    <a:pt x="8611" y="30264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607164" y="2826163"/>
            <a:ext cx="970915" cy="376555"/>
            <a:chOff x="2607162" y="2826162"/>
            <a:chExt cx="970915" cy="376555"/>
          </a:xfrm>
        </p:grpSpPr>
        <p:sp>
          <p:nvSpPr>
            <p:cNvPr id="13" name="object 13"/>
            <p:cNvSpPr/>
            <p:nvPr/>
          </p:nvSpPr>
          <p:spPr>
            <a:xfrm>
              <a:off x="2611925" y="2830925"/>
              <a:ext cx="921385" cy="351790"/>
            </a:xfrm>
            <a:custGeom>
              <a:avLst/>
              <a:gdLst/>
              <a:ahLst/>
              <a:cxnLst/>
              <a:rect l="l" t="t" r="r" b="b"/>
              <a:pathLst>
                <a:path w="921385" h="351789">
                  <a:moveTo>
                    <a:pt x="0" y="0"/>
                  </a:moveTo>
                  <a:lnTo>
                    <a:pt x="921002" y="35133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27320" y="316755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45994" y="30105"/>
                  </a:moveTo>
                  <a:lnTo>
                    <a:pt x="0" y="29398"/>
                  </a:lnTo>
                  <a:lnTo>
                    <a:pt x="11214" y="0"/>
                  </a:lnTo>
                  <a:lnTo>
                    <a:pt x="45994" y="3010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27320" y="316755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29398"/>
                  </a:moveTo>
                  <a:lnTo>
                    <a:pt x="45994" y="30105"/>
                  </a:lnTo>
                  <a:lnTo>
                    <a:pt x="11214" y="0"/>
                  </a:lnTo>
                  <a:lnTo>
                    <a:pt x="0" y="29398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2278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Decorador del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componente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68475" y="1001468"/>
            <a:ext cx="1997711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876" marR="5080" indent="-457178">
              <a:spcBef>
                <a:spcPts val="100"/>
              </a:spcBef>
            </a:pP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@Component({ 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selector 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template 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templateUrl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styles 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styleUrls 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encapsulation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animations</a:t>
            </a:r>
            <a:endParaRPr sz="2000">
              <a:latin typeface="Calibri"/>
              <a:cs typeface="Calibri"/>
            </a:endParaRPr>
          </a:p>
          <a:p>
            <a:pPr marL="12700"/>
            <a:r>
              <a:rPr sz="2000" spc="-45" dirty="0">
                <a:solidFill>
                  <a:srgbClr val="4A4A4A"/>
                </a:solidFill>
                <a:latin typeface="Calibri"/>
                <a:cs typeface="Calibri"/>
              </a:rPr>
              <a:t>})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0502" y="1027789"/>
            <a:ext cx="2394585" cy="271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Otros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metadatos</a:t>
            </a:r>
            <a:endParaRPr sz="2000">
              <a:latin typeface="Calibri"/>
              <a:cs typeface="Calibri"/>
            </a:endParaRPr>
          </a:p>
          <a:p>
            <a:pPr marL="12700" marR="664178">
              <a:lnSpc>
                <a:spcPts val="1651"/>
              </a:lnSpc>
              <a:spcBef>
                <a:spcPts val="105"/>
              </a:spcBef>
            </a:pPr>
            <a:r>
              <a:rPr sz="1400" dirty="0">
                <a:solidFill>
                  <a:srgbClr val="979797"/>
                </a:solidFill>
                <a:latin typeface="Arial"/>
                <a:cs typeface="Arial"/>
              </a:rPr>
              <a:t>changeDetection  viewProviders  moduleId  </a:t>
            </a: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interpolation  entryComponents  preserveWhitespaces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1"/>
              </a:lnSpc>
            </a:pP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// inherited from</a:t>
            </a:r>
            <a:r>
              <a:rPr sz="1400" spc="-91" dirty="0">
                <a:solidFill>
                  <a:srgbClr val="979797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979797"/>
                </a:solidFill>
                <a:latin typeface="Arial"/>
                <a:cs typeface="Arial"/>
              </a:rPr>
              <a:t>core/Directive  </a:t>
            </a: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host</a:t>
            </a:r>
            <a:endParaRPr sz="1400">
              <a:latin typeface="Arial"/>
              <a:cs typeface="Arial"/>
            </a:endParaRPr>
          </a:p>
          <a:p>
            <a:pPr marL="12700" marR="1642663" algn="just">
              <a:lnSpc>
                <a:spcPts val="1651"/>
              </a:lnSpc>
            </a:pPr>
            <a:r>
              <a:rPr sz="1400" spc="-5" dirty="0">
                <a:solidFill>
                  <a:srgbClr val="979797"/>
                </a:solidFill>
                <a:latin typeface="Arial"/>
                <a:cs typeface="Arial"/>
              </a:rPr>
              <a:t>providers  exportAs  queries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1" y="128365"/>
            <a:ext cx="59112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5" dirty="0">
                <a:solidFill>
                  <a:srgbClr val="4A4A4A"/>
                </a:solidFill>
              </a:rPr>
              <a:t>Vista </a:t>
            </a:r>
            <a:r>
              <a:rPr sz="2700" spc="11" dirty="0">
                <a:solidFill>
                  <a:srgbClr val="4A4A4A"/>
                </a:solidFill>
              </a:rPr>
              <a:t>del </a:t>
            </a:r>
            <a:r>
              <a:rPr sz="2700" spc="25" dirty="0">
                <a:solidFill>
                  <a:srgbClr val="4A4A4A"/>
                </a:solidFill>
              </a:rPr>
              <a:t>componente: </a:t>
            </a:r>
            <a:r>
              <a:rPr sz="2700" spc="-5" dirty="0">
                <a:solidFill>
                  <a:srgbClr val="4A4A4A"/>
                </a:solidFill>
              </a:rPr>
              <a:t>HTML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15" dirty="0">
                <a:solidFill>
                  <a:srgbClr val="4A4A4A"/>
                </a:solidFill>
              </a:rPr>
              <a:t>template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3" y="810583"/>
            <a:ext cx="673925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vista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(HTML)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genera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función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dos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elementos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8096" y="1763140"/>
            <a:ext cx="2435225" cy="262552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598" marR="5080" indent="-336534">
              <a:lnSpc>
                <a:spcPts val="1651"/>
              </a:lnSpc>
              <a:spcBef>
                <a:spcPts val="180"/>
              </a:spcBef>
              <a:buChar char="●"/>
              <a:tabLst>
                <a:tab pos="347962" algn="l"/>
                <a:tab pos="349234" algn="l"/>
              </a:tabLst>
            </a:pPr>
            <a:r>
              <a:rPr sz="1400" dirty="0">
                <a:latin typeface="Arial"/>
                <a:cs typeface="Arial"/>
              </a:rPr>
              <a:t>su </a:t>
            </a:r>
            <a:r>
              <a:rPr sz="1400" spc="-5" dirty="0">
                <a:latin typeface="Arial"/>
                <a:cs typeface="Arial"/>
              </a:rPr>
              <a:t>estado, definido por el  </a:t>
            </a:r>
            <a:r>
              <a:rPr sz="1400" dirty="0">
                <a:latin typeface="Arial"/>
                <a:cs typeface="Arial"/>
              </a:rPr>
              <a:t>valor </a:t>
            </a:r>
            <a:r>
              <a:rPr sz="1400" spc="-5" dirty="0">
                <a:latin typeface="Arial"/>
                <a:cs typeface="Arial"/>
              </a:rPr>
              <a:t>de los atributos de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  </a:t>
            </a:r>
            <a:r>
              <a:rPr sz="1400" dirty="0">
                <a:latin typeface="Arial"/>
                <a:cs typeface="Arial"/>
              </a:rPr>
              <a:t>clase </a:t>
            </a:r>
            <a:r>
              <a:rPr sz="1400" spc="-5" dirty="0">
                <a:latin typeface="Arial"/>
                <a:cs typeface="Arial"/>
              </a:rPr>
              <a:t>en un determinado  </a:t>
            </a:r>
            <a:r>
              <a:rPr sz="1400" dirty="0">
                <a:latin typeface="Arial"/>
                <a:cs typeface="Arial"/>
              </a:rPr>
              <a:t>momento</a:t>
            </a:r>
            <a:endParaRPr sz="1400">
              <a:latin typeface="Arial"/>
              <a:cs typeface="Arial"/>
            </a:endParaRPr>
          </a:p>
          <a:p>
            <a:pPr marL="348598" marR="66037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la plantilla </a:t>
            </a:r>
            <a:r>
              <a:rPr sz="1400" dirty="0">
                <a:latin typeface="Arial"/>
                <a:cs typeface="Arial"/>
              </a:rPr>
              <a:t>o </a:t>
            </a:r>
            <a:r>
              <a:rPr sz="1400" spc="-5" dirty="0">
                <a:latin typeface="Arial"/>
                <a:cs typeface="Arial"/>
              </a:rPr>
              <a:t>template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que  tiene asociado el  </a:t>
            </a:r>
            <a:r>
              <a:rPr sz="1400" dirty="0">
                <a:latin typeface="Arial"/>
                <a:cs typeface="Arial"/>
              </a:rPr>
              <a:t>componente, </a:t>
            </a:r>
            <a:r>
              <a:rPr sz="1400" spc="-5" dirty="0">
                <a:latin typeface="Arial"/>
                <a:cs typeface="Arial"/>
              </a:rPr>
              <a:t>donde  además de HTML puede  haber </a:t>
            </a:r>
            <a:r>
              <a:rPr sz="1400" dirty="0">
                <a:latin typeface="Arial"/>
                <a:cs typeface="Arial"/>
              </a:rPr>
              <a:t>referencia a </a:t>
            </a:r>
            <a:r>
              <a:rPr sz="1400" spc="-5" dirty="0">
                <a:latin typeface="Arial"/>
                <a:cs typeface="Arial"/>
              </a:rPr>
              <a:t>dichos  atributos </a:t>
            </a:r>
            <a:r>
              <a:rPr sz="1400" dirty="0">
                <a:latin typeface="Arial"/>
                <a:cs typeface="Arial"/>
              </a:rPr>
              <a:t>mediante </a:t>
            </a:r>
            <a:r>
              <a:rPr sz="1400" spc="-5" dirty="0">
                <a:latin typeface="Arial"/>
                <a:cs typeface="Arial"/>
              </a:rPr>
              <a:t>el  lenguaje de plantillas de  Angular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9176" y="1366328"/>
            <a:ext cx="3235325" cy="1155829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85721">
              <a:spcBef>
                <a:spcPts val="775"/>
              </a:spcBef>
            </a:pP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Component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...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165727" marR="980390" indent="-80641">
              <a:lnSpc>
                <a:spcPct val="136900"/>
              </a:lnSpc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class AppComponent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title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b="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KeepCoding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5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logo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b="1" spc="-3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../assets/angular_logo.svg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1149" y="3015600"/>
            <a:ext cx="2792731" cy="910762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85721">
              <a:spcBef>
                <a:spcPts val="77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Welcome to {{ title</a:t>
            </a:r>
            <a:r>
              <a:rPr sz="1051" b="1" spc="-3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}}!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h1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542898" marR="801331" indent="-457178">
              <a:lnSpc>
                <a:spcPct val="136900"/>
              </a:lnSpc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img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img-fluid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alt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Angular</a:t>
            </a:r>
            <a:r>
              <a:rPr sz="1051" b="1" spc="-7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Logo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 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[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src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]=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logo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92014" y="2019573"/>
            <a:ext cx="509905" cy="254000"/>
            <a:chOff x="3692012" y="2019572"/>
            <a:chExt cx="509905" cy="254000"/>
          </a:xfrm>
        </p:grpSpPr>
        <p:sp>
          <p:nvSpPr>
            <p:cNvPr id="8" name="object 8"/>
            <p:cNvSpPr/>
            <p:nvPr/>
          </p:nvSpPr>
          <p:spPr>
            <a:xfrm>
              <a:off x="3696775" y="2043301"/>
              <a:ext cx="461645" cy="225425"/>
            </a:xfrm>
            <a:custGeom>
              <a:avLst/>
              <a:gdLst/>
              <a:ahLst/>
              <a:cxnLst/>
              <a:rect l="l" t="t" r="r" b="b"/>
              <a:pathLst>
                <a:path w="461645" h="225425">
                  <a:moveTo>
                    <a:pt x="0" y="225123"/>
                  </a:moveTo>
                  <a:lnTo>
                    <a:pt x="461045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50917" y="2024334"/>
              <a:ext cx="46355" cy="33655"/>
            </a:xfrm>
            <a:custGeom>
              <a:avLst/>
              <a:gdLst/>
              <a:ahLst/>
              <a:cxnLst/>
              <a:rect l="l" t="t" r="r" b="b"/>
              <a:pathLst>
                <a:path w="46354" h="33655">
                  <a:moveTo>
                    <a:pt x="13806" y="33103"/>
                  </a:moveTo>
                  <a:lnTo>
                    <a:pt x="0" y="4828"/>
                  </a:lnTo>
                  <a:lnTo>
                    <a:pt x="45745" y="0"/>
                  </a:lnTo>
                  <a:lnTo>
                    <a:pt x="13806" y="3310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50917" y="2024334"/>
              <a:ext cx="46355" cy="33655"/>
            </a:xfrm>
            <a:custGeom>
              <a:avLst/>
              <a:gdLst/>
              <a:ahLst/>
              <a:cxnLst/>
              <a:rect l="l" t="t" r="r" b="b"/>
              <a:pathLst>
                <a:path w="46354" h="33655">
                  <a:moveTo>
                    <a:pt x="13806" y="33103"/>
                  </a:moveTo>
                  <a:lnTo>
                    <a:pt x="45745" y="0"/>
                  </a:lnTo>
                  <a:lnTo>
                    <a:pt x="0" y="4828"/>
                  </a:lnTo>
                  <a:lnTo>
                    <a:pt x="13806" y="33103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661889" y="3479138"/>
            <a:ext cx="600711" cy="191771"/>
            <a:chOff x="3661887" y="3479137"/>
            <a:chExt cx="600710" cy="191770"/>
          </a:xfrm>
        </p:grpSpPr>
        <p:sp>
          <p:nvSpPr>
            <p:cNvPr id="12" name="object 12"/>
            <p:cNvSpPr/>
            <p:nvPr/>
          </p:nvSpPr>
          <p:spPr>
            <a:xfrm>
              <a:off x="3666649" y="3483900"/>
              <a:ext cx="549910" cy="167005"/>
            </a:xfrm>
            <a:custGeom>
              <a:avLst/>
              <a:gdLst/>
              <a:ahLst/>
              <a:cxnLst/>
              <a:rect l="l" t="t" r="r" b="b"/>
              <a:pathLst>
                <a:path w="549910" h="167004">
                  <a:moveTo>
                    <a:pt x="0" y="0"/>
                  </a:moveTo>
                  <a:lnTo>
                    <a:pt x="549816" y="166991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11894" y="3635838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30107"/>
                  </a:moveTo>
                  <a:lnTo>
                    <a:pt x="9144" y="0"/>
                  </a:lnTo>
                  <a:lnTo>
                    <a:pt x="45931" y="27614"/>
                  </a:lnTo>
                  <a:lnTo>
                    <a:pt x="0" y="30107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11894" y="3635838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30107"/>
                  </a:moveTo>
                  <a:lnTo>
                    <a:pt x="45931" y="27614"/>
                  </a:lnTo>
                  <a:lnTo>
                    <a:pt x="9144" y="0"/>
                  </a:lnTo>
                  <a:lnTo>
                    <a:pt x="0" y="30107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3421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5" dirty="0">
                <a:solidFill>
                  <a:srgbClr val="4A4A4A"/>
                </a:solidFill>
              </a:rPr>
              <a:t>Generadores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-15" dirty="0">
                <a:solidFill>
                  <a:srgbClr val="4A4A4A"/>
                </a:solidFill>
              </a:rPr>
              <a:t>angular</a:t>
            </a:r>
            <a:r>
              <a:rPr sz="2700" spc="-91" dirty="0">
                <a:solidFill>
                  <a:srgbClr val="4A4A4A"/>
                </a:solidFill>
              </a:rPr>
              <a:t> </a:t>
            </a:r>
            <a:r>
              <a:rPr sz="2700" spc="-25" dirty="0">
                <a:solidFill>
                  <a:srgbClr val="4A4A4A"/>
                </a:solidFill>
              </a:rPr>
              <a:t>CLI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53778" y="1122016"/>
            <a:ext cx="3161665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herramienta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generate </a:t>
            </a:r>
            <a:r>
              <a:rPr sz="2000" spc="-35" dirty="0">
                <a:solidFill>
                  <a:srgbClr val="4A4A4A"/>
                </a:solidFill>
                <a:latin typeface="Calibri"/>
                <a:cs typeface="Calibri"/>
              </a:rPr>
              <a:t>(g) 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Angular </a:t>
            </a:r>
            <a:r>
              <a:rPr sz="2000" spc="165" dirty="0">
                <a:solidFill>
                  <a:srgbClr val="4A4A4A"/>
                </a:solidFill>
                <a:latin typeface="Calibri"/>
                <a:cs typeface="Calibri"/>
              </a:rPr>
              <a:t>CLI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permite 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generar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estructura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básica 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distintos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elementos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componen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</a:t>
            </a: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framework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35546" y="965727"/>
            <a:ext cx="1241425" cy="2615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598" indent="-336534">
              <a:lnSpc>
                <a:spcPts val="1664"/>
              </a:lnSpc>
              <a:spcBef>
                <a:spcPts val="100"/>
              </a:spcBef>
              <a:buChar char="●"/>
              <a:tabLst>
                <a:tab pos="347962" algn="l"/>
                <a:tab pos="349234" algn="l"/>
              </a:tabLst>
            </a:pPr>
            <a:r>
              <a:rPr sz="1400" dirty="0"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dirty="0">
                <a:latin typeface="Arial"/>
                <a:cs typeface="Arial"/>
              </a:rPr>
              <a:t>component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directive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enum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guard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interface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dirty="0">
                <a:latin typeface="Arial"/>
                <a:cs typeface="Arial"/>
              </a:rPr>
              <a:t>module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pipe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dirty="0"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application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library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64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universal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3778" y="3923601"/>
            <a:ext cx="6813823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Desde Angular </a:t>
            </a:r>
            <a:r>
              <a:rPr sz="1400" dirty="0">
                <a:latin typeface="Arial"/>
                <a:cs typeface="Arial"/>
              </a:rPr>
              <a:t>6 se </a:t>
            </a:r>
            <a:r>
              <a:rPr sz="1400" spc="-5" dirty="0">
                <a:latin typeface="Arial"/>
                <a:cs typeface="Arial"/>
              </a:rPr>
              <a:t>emplea el API abierto Schematics, disponible para que  programas de terceros puedan usar ng </a:t>
            </a:r>
            <a:r>
              <a:rPr sz="1400" dirty="0">
                <a:latin typeface="Arial"/>
                <a:cs typeface="Arial"/>
              </a:rPr>
              <a:t>g </a:t>
            </a:r>
            <a:r>
              <a:rPr sz="1400" spc="-5" dirty="0">
                <a:latin typeface="Arial"/>
                <a:cs typeface="Arial"/>
              </a:rPr>
              <a:t>para </a:t>
            </a:r>
            <a:r>
              <a:rPr sz="1400" dirty="0">
                <a:latin typeface="Arial"/>
                <a:cs typeface="Arial"/>
              </a:rPr>
              <a:t>crear sus </a:t>
            </a:r>
            <a:r>
              <a:rPr sz="1400" spc="-5" dirty="0">
                <a:latin typeface="Arial"/>
                <a:cs typeface="Arial"/>
              </a:rPr>
              <a:t>propios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elementos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2760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dirty="0">
                <a:solidFill>
                  <a:srgbClr val="4A4A4A"/>
                </a:solidFill>
              </a:rPr>
              <a:t>Creación </a:t>
            </a:r>
            <a:r>
              <a:rPr sz="2700" spc="11" dirty="0">
                <a:solidFill>
                  <a:srgbClr val="4A4A4A"/>
                </a:solidFill>
              </a:rPr>
              <a:t>del </a:t>
            </a:r>
            <a:r>
              <a:rPr sz="2700" spc="35" dirty="0">
                <a:solidFill>
                  <a:srgbClr val="4A4A4A"/>
                </a:solidFill>
              </a:rPr>
              <a:t>módulo</a:t>
            </a:r>
            <a:r>
              <a:rPr sz="2700" spc="-65" dirty="0">
                <a:solidFill>
                  <a:srgbClr val="4A4A4A"/>
                </a:solidFill>
              </a:rPr>
              <a:t> </a:t>
            </a:r>
            <a:r>
              <a:rPr sz="2700" spc="91" dirty="0">
                <a:solidFill>
                  <a:srgbClr val="4A4A4A"/>
                </a:solidFill>
              </a:rPr>
              <a:t>“core”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1" y="810584"/>
            <a:ext cx="7362191" cy="12234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Nombre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arbitrario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contendrá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componentes 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comunes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toda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</a:t>
            </a:r>
            <a:r>
              <a:rPr sz="2000" spc="20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app</a:t>
            </a:r>
            <a:endParaRPr sz="2000">
              <a:latin typeface="Calibri"/>
              <a:cs typeface="Calibri"/>
            </a:endParaRPr>
          </a:p>
          <a:p>
            <a:pPr marL="2843389">
              <a:spcBef>
                <a:spcPts val="1991"/>
              </a:spcBef>
              <a:tabLst>
                <a:tab pos="3828223" algn="l"/>
              </a:tabLst>
            </a:pPr>
            <a:r>
              <a:rPr sz="1100" dirty="0">
                <a:latin typeface="Arial"/>
                <a:cs typeface="Arial"/>
              </a:rPr>
              <a:t>--dry-run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(-d)	</a:t>
            </a:r>
            <a:r>
              <a:rPr sz="1100" spc="-5" dirty="0">
                <a:latin typeface="Arial"/>
                <a:cs typeface="Arial"/>
              </a:rPr>
              <a:t>Run through without </a:t>
            </a:r>
            <a:r>
              <a:rPr sz="1100" dirty="0">
                <a:latin typeface="Arial"/>
                <a:cs typeface="Arial"/>
              </a:rPr>
              <a:t>making </a:t>
            </a:r>
            <a:r>
              <a:rPr sz="1100" spc="-5" dirty="0">
                <a:latin typeface="Arial"/>
                <a:cs typeface="Arial"/>
              </a:rPr>
              <a:t>any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changes.</a:t>
            </a:r>
            <a:endParaRPr sz="1100">
              <a:latin typeface="Arial"/>
              <a:cs typeface="Arial"/>
            </a:endParaRPr>
          </a:p>
          <a:p>
            <a:pPr marL="2882121">
              <a:spcBef>
                <a:spcPts val="31"/>
              </a:spcBef>
              <a:tabLst>
                <a:tab pos="3355172" algn="l"/>
              </a:tabLst>
            </a:pPr>
            <a:r>
              <a:rPr sz="1100" dirty="0">
                <a:latin typeface="Arial"/>
                <a:cs typeface="Arial"/>
              </a:rPr>
              <a:t>--flat	</a:t>
            </a:r>
            <a:r>
              <a:rPr sz="1100" spc="-5" dirty="0">
                <a:latin typeface="Arial"/>
                <a:cs typeface="Arial"/>
              </a:rPr>
              <a:t>Flag to indicate if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dir 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created.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8839" y="2135264"/>
            <a:ext cx="2566671" cy="29944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3185" rIns="0" bIns="0" rtlCol="0">
            <a:spAutoFit/>
          </a:bodyPr>
          <a:lstStyle/>
          <a:p>
            <a:pPr marL="90166">
              <a:spcBef>
                <a:spcPts val="655"/>
              </a:spcBef>
              <a:tabLst>
                <a:tab pos="1641394" algn="l"/>
                <a:tab pos="2553207" algn="l"/>
              </a:tabLst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</a:t>
            </a:r>
            <a:r>
              <a:rPr sz="1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--help	</a:t>
            </a:r>
            <a:r>
              <a:rPr sz="1400" u="sng" dirty="0">
                <a:solidFill>
                  <a:srgbClr val="FFFFFF"/>
                </a:solidFill>
                <a:uFill>
                  <a:solidFill>
                    <a:srgbClr val="53585F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8839" y="3398887"/>
            <a:ext cx="1647189" cy="29944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3185" rIns="0" bIns="0" rtlCol="0">
            <a:spAutoFit/>
          </a:bodyPr>
          <a:lstStyle/>
          <a:p>
            <a:pPr marL="90166">
              <a:spcBef>
                <a:spcPts val="65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</a:t>
            </a:r>
            <a:r>
              <a:rPr sz="1400" b="1" spc="-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97922" y="2015764"/>
            <a:ext cx="3764279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26729" algn="l"/>
              </a:tabLst>
            </a:pPr>
            <a:r>
              <a:rPr sz="1100" dirty="0">
                <a:latin typeface="Arial"/>
                <a:cs typeface="Arial"/>
              </a:rPr>
              <a:t>--force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(-f)	</a:t>
            </a:r>
            <a:r>
              <a:rPr sz="1100" spc="-5" dirty="0">
                <a:latin typeface="Arial"/>
                <a:cs typeface="Arial"/>
              </a:rPr>
              <a:t>Forces overwriting 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files.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1012775" algn="l"/>
              </a:tabLst>
            </a:pPr>
            <a:r>
              <a:rPr sz="1100" dirty="0">
                <a:latin typeface="Arial"/>
                <a:cs typeface="Arial"/>
              </a:rPr>
              <a:t>--module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(-m)	</a:t>
            </a:r>
            <a:r>
              <a:rPr sz="1100" spc="-5" dirty="0">
                <a:latin typeface="Arial"/>
                <a:cs typeface="Arial"/>
              </a:rPr>
              <a:t>Allows </a:t>
            </a:r>
            <a:r>
              <a:rPr sz="1100" dirty="0">
                <a:latin typeface="Arial"/>
                <a:cs typeface="Arial"/>
              </a:rPr>
              <a:t>specification </a:t>
            </a:r>
            <a:r>
              <a:rPr sz="1100" spc="-5" dirty="0">
                <a:latin typeface="Arial"/>
                <a:cs typeface="Arial"/>
              </a:rPr>
              <a:t>of the declaring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module.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97922" y="2358666"/>
            <a:ext cx="337692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79418" algn="l"/>
              </a:tabLst>
            </a:pPr>
            <a:r>
              <a:rPr sz="1100" dirty="0">
                <a:latin typeface="Arial"/>
                <a:cs typeface="Arial"/>
              </a:rPr>
              <a:t>--project	</a:t>
            </a:r>
            <a:r>
              <a:rPr sz="1100" spc="-5" dirty="0">
                <a:latin typeface="Arial"/>
                <a:cs typeface="Arial"/>
              </a:rPr>
              <a:t>The name of the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687036" algn="l"/>
              </a:tabLst>
            </a:pPr>
            <a:r>
              <a:rPr sz="1100" dirty="0">
                <a:latin typeface="Arial"/>
                <a:cs typeface="Arial"/>
              </a:rPr>
              <a:t>--routing	</a:t>
            </a:r>
            <a:r>
              <a:rPr sz="1100" spc="-5" dirty="0">
                <a:latin typeface="Arial"/>
                <a:cs typeface="Arial"/>
              </a:rPr>
              <a:t>Generates </a:t>
            </a:r>
            <a:r>
              <a:rPr sz="1100" dirty="0">
                <a:latin typeface="Arial"/>
                <a:cs typeface="Arial"/>
              </a:rPr>
              <a:t>a routing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module.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1106751" algn="l"/>
              </a:tabLst>
            </a:pPr>
            <a:r>
              <a:rPr sz="1100" dirty="0">
                <a:latin typeface="Arial"/>
                <a:cs typeface="Arial"/>
              </a:rPr>
              <a:t>--routing-scope	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dirty="0">
                <a:latin typeface="Arial"/>
                <a:cs typeface="Arial"/>
              </a:rPr>
              <a:t>scope </a:t>
            </a:r>
            <a:r>
              <a:rPr sz="1100" spc="-5" dirty="0">
                <a:latin typeface="Arial"/>
                <a:cs typeface="Arial"/>
              </a:rPr>
              <a:t>for the generated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routing.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554963" algn="l"/>
              </a:tabLst>
            </a:pPr>
            <a:r>
              <a:rPr sz="1100" dirty="0">
                <a:latin typeface="Arial"/>
                <a:cs typeface="Arial"/>
              </a:rPr>
              <a:t>--spec	</a:t>
            </a:r>
            <a:r>
              <a:rPr sz="1100" spc="-5" dirty="0">
                <a:latin typeface="Arial"/>
                <a:cs typeface="Arial"/>
              </a:rPr>
              <a:t>Specifies if </a:t>
            </a:r>
            <a:r>
              <a:rPr sz="1100" dirty="0">
                <a:latin typeface="Arial"/>
                <a:cs typeface="Arial"/>
              </a:rPr>
              <a:t>a spec </a:t>
            </a:r>
            <a:r>
              <a:rPr sz="1100" spc="-5" dirty="0">
                <a:latin typeface="Arial"/>
                <a:cs typeface="Arial"/>
              </a:rPr>
              <a:t>file is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generated.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85487" y="2358479"/>
            <a:ext cx="53340" cy="41275"/>
            <a:chOff x="3285487" y="2358479"/>
            <a:chExt cx="53340" cy="41275"/>
          </a:xfrm>
        </p:grpSpPr>
        <p:sp>
          <p:nvSpPr>
            <p:cNvPr id="9" name="object 9"/>
            <p:cNvSpPr/>
            <p:nvPr/>
          </p:nvSpPr>
          <p:spPr>
            <a:xfrm>
              <a:off x="3290249" y="23632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90249" y="23632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629277" y="3469566"/>
            <a:ext cx="4558031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Un </a:t>
            </a:r>
            <a:r>
              <a:rPr sz="1400" dirty="0">
                <a:latin typeface="Arial"/>
                <a:cs typeface="Arial"/>
              </a:rPr>
              <a:t>módulo </a:t>
            </a:r>
            <a:r>
              <a:rPr sz="1400" spc="-5" dirty="0">
                <a:latin typeface="Arial"/>
                <a:cs typeface="Arial"/>
              </a:rPr>
              <a:t>nuevo, </a:t>
            </a:r>
            <a:r>
              <a:rPr sz="1400" dirty="0">
                <a:latin typeface="Arial"/>
                <a:cs typeface="Arial"/>
              </a:rPr>
              <a:t>si </a:t>
            </a:r>
            <a:r>
              <a:rPr sz="1400" spc="-5" dirty="0">
                <a:latin typeface="Arial"/>
                <a:cs typeface="Arial"/>
              </a:rPr>
              <a:t>no </a:t>
            </a:r>
            <a:r>
              <a:rPr sz="1400" dirty="0">
                <a:latin typeface="Arial"/>
                <a:cs typeface="Arial"/>
              </a:rPr>
              <a:t>carga </a:t>
            </a:r>
            <a:r>
              <a:rPr sz="1400" spc="-5" dirty="0">
                <a:latin typeface="Arial"/>
                <a:cs typeface="Arial"/>
              </a:rPr>
              <a:t>de forma diferida, debe </a:t>
            </a:r>
            <a:r>
              <a:rPr sz="1400" dirty="0">
                <a:latin typeface="Arial"/>
                <a:cs typeface="Arial"/>
              </a:rPr>
              <a:t>ser  </a:t>
            </a:r>
            <a:r>
              <a:rPr sz="1400" spc="-5" dirty="0">
                <a:latin typeface="Arial"/>
                <a:cs typeface="Arial"/>
              </a:rPr>
              <a:t>importado por otro </a:t>
            </a:r>
            <a:r>
              <a:rPr sz="1400" dirty="0">
                <a:latin typeface="Arial"/>
                <a:cs typeface="Arial"/>
              </a:rPr>
              <a:t>módulo, </a:t>
            </a:r>
            <a:r>
              <a:rPr sz="1400" spc="-5" dirty="0">
                <a:latin typeface="Arial"/>
                <a:cs typeface="Arial"/>
              </a:rPr>
              <a:t>para incorporarse al árbol de  </a:t>
            </a:r>
            <a:r>
              <a:rPr sz="1400" dirty="0">
                <a:latin typeface="Arial"/>
                <a:cs typeface="Arial"/>
              </a:rPr>
              <a:t>módulos </a:t>
            </a:r>
            <a:r>
              <a:rPr sz="1400" spc="-5" dirty="0">
                <a:latin typeface="Arial"/>
                <a:cs typeface="Arial"/>
              </a:rPr>
              <a:t>de la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aplicación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16237" y="3637837"/>
            <a:ext cx="1131571" cy="187960"/>
            <a:chOff x="2416237" y="3637837"/>
            <a:chExt cx="1131570" cy="187960"/>
          </a:xfrm>
        </p:grpSpPr>
        <p:sp>
          <p:nvSpPr>
            <p:cNvPr id="13" name="object 13"/>
            <p:cNvSpPr/>
            <p:nvPr/>
          </p:nvSpPr>
          <p:spPr>
            <a:xfrm>
              <a:off x="2420999" y="3642600"/>
              <a:ext cx="1078865" cy="162560"/>
            </a:xfrm>
            <a:custGeom>
              <a:avLst/>
              <a:gdLst/>
              <a:ahLst/>
              <a:cxnLst/>
              <a:rect l="l" t="t" r="r" b="b"/>
              <a:pathLst>
                <a:path w="1078864" h="162560">
                  <a:moveTo>
                    <a:pt x="0" y="0"/>
                  </a:moveTo>
                  <a:lnTo>
                    <a:pt x="1078687" y="162486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97344" y="3789530"/>
              <a:ext cx="45085" cy="31115"/>
            </a:xfrm>
            <a:custGeom>
              <a:avLst/>
              <a:gdLst/>
              <a:ahLst/>
              <a:cxnLst/>
              <a:rect l="l" t="t" r="r" b="b"/>
              <a:pathLst>
                <a:path w="45085" h="31114">
                  <a:moveTo>
                    <a:pt x="0" y="31114"/>
                  </a:moveTo>
                  <a:lnTo>
                    <a:pt x="4686" y="0"/>
                  </a:lnTo>
                  <a:lnTo>
                    <a:pt x="45086" y="21995"/>
                  </a:lnTo>
                  <a:lnTo>
                    <a:pt x="0" y="31114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97344" y="3789530"/>
              <a:ext cx="45085" cy="31115"/>
            </a:xfrm>
            <a:custGeom>
              <a:avLst/>
              <a:gdLst/>
              <a:ahLst/>
              <a:cxnLst/>
              <a:rect l="l" t="t" r="r" b="b"/>
              <a:pathLst>
                <a:path w="45085" h="31114">
                  <a:moveTo>
                    <a:pt x="0" y="31114"/>
                  </a:moveTo>
                  <a:lnTo>
                    <a:pt x="45086" y="21995"/>
                  </a:lnTo>
                  <a:lnTo>
                    <a:pt x="4686" y="0"/>
                  </a:lnTo>
                  <a:lnTo>
                    <a:pt x="0" y="31114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506412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Componentes </a:t>
            </a:r>
            <a:r>
              <a:rPr sz="2700" spc="11" dirty="0">
                <a:solidFill>
                  <a:srgbClr val="4A4A4A"/>
                </a:solidFill>
              </a:rPr>
              <a:t>del </a:t>
            </a:r>
            <a:r>
              <a:rPr sz="2700" spc="35" dirty="0">
                <a:solidFill>
                  <a:srgbClr val="4A4A4A"/>
                </a:solidFill>
              </a:rPr>
              <a:t>módulo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91" dirty="0">
                <a:solidFill>
                  <a:srgbClr val="4A4A4A"/>
                </a:solidFill>
              </a:rPr>
              <a:t>“core”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3092" y="810592"/>
            <a:ext cx="10414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head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footer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menu</a:t>
            </a:r>
            <a:endParaRPr sz="2000">
              <a:latin typeface="Calibri"/>
              <a:cs typeface="Calibri"/>
            </a:endParaRPr>
          </a:p>
          <a:p>
            <a:pPr marL="394315" indent="-382252"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main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9661" y="2389137"/>
            <a:ext cx="1908811" cy="95263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93345" rIns="0" bIns="0" rtlCol="0">
            <a:spAutoFit/>
          </a:bodyPr>
          <a:lstStyle/>
          <a:p>
            <a:pPr marL="90166" marR="310499">
              <a:lnSpc>
                <a:spcPts val="1651"/>
              </a:lnSpc>
              <a:spcBef>
                <a:spcPts val="73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core/head  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</a:t>
            </a:r>
            <a:r>
              <a:rPr sz="14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core/footer  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core/menu  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</a:t>
            </a:r>
            <a:r>
              <a:rPr sz="1400" b="1" spc="-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core/main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62014" y="1096262"/>
            <a:ext cx="4279265" cy="3276600"/>
            <a:chOff x="3662012" y="1096262"/>
            <a:chExt cx="4279265" cy="3276600"/>
          </a:xfrm>
        </p:grpSpPr>
        <p:sp>
          <p:nvSpPr>
            <p:cNvPr id="6" name="object 6"/>
            <p:cNvSpPr/>
            <p:nvPr/>
          </p:nvSpPr>
          <p:spPr>
            <a:xfrm>
              <a:off x="3666775" y="1101025"/>
              <a:ext cx="4269740" cy="3267075"/>
            </a:xfrm>
            <a:custGeom>
              <a:avLst/>
              <a:gdLst/>
              <a:ahLst/>
              <a:cxnLst/>
              <a:rect l="l" t="t" r="r" b="b"/>
              <a:pathLst>
                <a:path w="4269740" h="3267075">
                  <a:moveTo>
                    <a:pt x="4269599" y="3266999"/>
                  </a:moveTo>
                  <a:lnTo>
                    <a:pt x="0" y="3266999"/>
                  </a:lnTo>
                  <a:lnTo>
                    <a:pt x="0" y="0"/>
                  </a:lnTo>
                  <a:lnTo>
                    <a:pt x="4269599" y="0"/>
                  </a:lnTo>
                  <a:lnTo>
                    <a:pt x="4269599" y="3266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66775" y="1101025"/>
              <a:ext cx="4269740" cy="3267075"/>
            </a:xfrm>
            <a:custGeom>
              <a:avLst/>
              <a:gdLst/>
              <a:ahLst/>
              <a:cxnLst/>
              <a:rect l="l" t="t" r="r" b="b"/>
              <a:pathLst>
                <a:path w="4269740" h="3267075">
                  <a:moveTo>
                    <a:pt x="0" y="0"/>
                  </a:moveTo>
                  <a:lnTo>
                    <a:pt x="4269599" y="0"/>
                  </a:lnTo>
                  <a:lnTo>
                    <a:pt x="4269599" y="3266999"/>
                  </a:lnTo>
                  <a:lnTo>
                    <a:pt x="0" y="3266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739803" y="1182966"/>
            <a:ext cx="402653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Component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OnInit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spc="-5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@angular/core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39803" y="1562064"/>
            <a:ext cx="3706495" cy="13506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06" marR="2005231" indent="-80007">
              <a:lnSpc>
                <a:spcPct val="136900"/>
              </a:lnSpc>
              <a:spcBef>
                <a:spcPts val="100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Component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selector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kc-head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</a:t>
            </a:r>
            <a:endParaRPr sz="1051">
              <a:latin typeface="Courier New"/>
              <a:cs typeface="Courier New"/>
            </a:endParaRPr>
          </a:p>
          <a:p>
            <a:pPr marL="92706" marR="645128">
              <a:lnSpc>
                <a:spcPct val="136900"/>
              </a:lnSpc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templateUrl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./head.component.html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styleUrls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2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./head.component.css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HeadComponent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implements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OnInit</a:t>
            </a:r>
            <a:r>
              <a:rPr sz="1051" b="1" spc="-5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19824" y="3154641"/>
            <a:ext cx="138620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39802" y="3533735"/>
            <a:ext cx="1226185" cy="45999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92706">
              <a:spcBef>
                <a:spcPts val="565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ngOnInit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-8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26126" y="3277901"/>
            <a:ext cx="2933700" cy="729495"/>
          </a:xfrm>
          <a:prstGeom prst="rect">
            <a:avLst/>
          </a:prstGeom>
          <a:solidFill>
            <a:srgbClr val="E69137"/>
          </a:solidFill>
        </p:spPr>
        <p:txBody>
          <a:bodyPr vert="horz" wrap="square" lIns="0" tIns="88265" rIns="0" bIns="0" rtlCol="0">
            <a:spAutoFit/>
          </a:bodyPr>
          <a:lstStyle/>
          <a:p>
            <a:pPr marL="85721" marR="173982">
              <a:lnSpc>
                <a:spcPts val="1651"/>
              </a:lnSpc>
              <a:spcBef>
                <a:spcPts val="695"/>
              </a:spcBef>
            </a:pPr>
            <a:r>
              <a:rPr sz="1400" spc="-5" dirty="0">
                <a:latin typeface="Arial"/>
                <a:cs typeface="Arial"/>
              </a:rPr>
              <a:t>Todos los </a:t>
            </a:r>
            <a:r>
              <a:rPr sz="1400" dirty="0">
                <a:latin typeface="Arial"/>
                <a:cs typeface="Arial"/>
              </a:rPr>
              <a:t>componentes, </a:t>
            </a:r>
            <a:r>
              <a:rPr sz="1400" spc="-5" dirty="0">
                <a:latin typeface="Arial"/>
                <a:cs typeface="Arial"/>
              </a:rPr>
              <a:t>excepto  el inicial, implementan el interface  OnInit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533003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spc="-71" dirty="0">
                <a:solidFill>
                  <a:srgbClr val="4A4A4A"/>
                </a:solidFill>
              </a:rPr>
              <a:t>Documentación Oficial  / Referencias</a:t>
            </a:r>
            <a:endParaRPr sz="2700" dirty="0"/>
          </a:p>
        </p:txBody>
      </p:sp>
      <p:grpSp>
        <p:nvGrpSpPr>
          <p:cNvPr id="14" name="object 7">
            <a:extLst>
              <a:ext uri="{FF2B5EF4-FFF2-40B4-BE49-F238E27FC236}">
                <a16:creationId xmlns:a16="http://schemas.microsoft.com/office/drawing/2014/main" id="{ED51C925-1EE9-A545-BAF7-8BB773D17926}"/>
              </a:ext>
            </a:extLst>
          </p:cNvPr>
          <p:cNvGrpSpPr/>
          <p:nvPr/>
        </p:nvGrpSpPr>
        <p:grpSpPr>
          <a:xfrm>
            <a:off x="304801" y="1440181"/>
            <a:ext cx="8423275" cy="3703320"/>
            <a:chOff x="423650" y="674750"/>
            <a:chExt cx="8423275" cy="3703320"/>
          </a:xfrm>
        </p:grpSpPr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7C83584E-B1E0-454E-AE11-BA0626565CC2}"/>
                </a:ext>
              </a:extLst>
            </p:cNvPr>
            <p:cNvSpPr/>
            <p:nvPr/>
          </p:nvSpPr>
          <p:spPr>
            <a:xfrm>
              <a:off x="423650" y="674750"/>
              <a:ext cx="3800524" cy="27488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EF171A02-4951-4340-A23C-30938CA656B6}"/>
                </a:ext>
              </a:extLst>
            </p:cNvPr>
            <p:cNvSpPr/>
            <p:nvPr/>
          </p:nvSpPr>
          <p:spPr>
            <a:xfrm>
              <a:off x="3673350" y="1779850"/>
              <a:ext cx="5173551" cy="25981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0">
            <a:extLst>
              <a:ext uri="{FF2B5EF4-FFF2-40B4-BE49-F238E27FC236}">
                <a16:creationId xmlns:a16="http://schemas.microsoft.com/office/drawing/2014/main" id="{2FD99837-5703-CE4A-A039-48F33B3488FF}"/>
              </a:ext>
            </a:extLst>
          </p:cNvPr>
          <p:cNvSpPr txBox="1"/>
          <p:nvPr/>
        </p:nvSpPr>
        <p:spPr>
          <a:xfrm>
            <a:off x="1175227" y="4323853"/>
            <a:ext cx="16363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https://angularjs.org/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C295C37F-E552-DC46-9915-568187A36E20}"/>
              </a:ext>
            </a:extLst>
          </p:cNvPr>
          <p:cNvSpPr txBox="1"/>
          <p:nvPr/>
        </p:nvSpPr>
        <p:spPr>
          <a:xfrm>
            <a:off x="5323077" y="2038352"/>
            <a:ext cx="16363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https://angularjs.org/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C182A1D9-7BD6-CB45-9BCA-7C72B0916AC3}"/>
              </a:ext>
            </a:extLst>
          </p:cNvPr>
          <p:cNvSpPr/>
          <p:nvPr/>
        </p:nvSpPr>
        <p:spPr>
          <a:xfrm>
            <a:off x="2529284" y="5428467"/>
            <a:ext cx="3833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www.madewithangular.com</a:t>
            </a:r>
            <a:r>
              <a:rPr lang="es-ES" dirty="0"/>
              <a:t>/#/</a:t>
            </a:r>
          </a:p>
        </p:txBody>
      </p:sp>
    </p:spTree>
    <p:extLst>
      <p:ext uri="{BB962C8B-B14F-4D97-AF65-F5344CB8AC3E}">
        <p14:creationId xmlns:p14="http://schemas.microsoft.com/office/powerpoint/2010/main" val="29772397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5278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25" dirty="0">
                <a:solidFill>
                  <a:srgbClr val="4A4A4A"/>
                </a:solidFill>
              </a:rPr>
              <a:t>Ciclo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11" dirty="0">
                <a:solidFill>
                  <a:srgbClr val="4A4A4A"/>
                </a:solidFill>
              </a:rPr>
              <a:t>vida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25" dirty="0">
                <a:solidFill>
                  <a:srgbClr val="4A4A4A"/>
                </a:solidFill>
              </a:rPr>
              <a:t>componentes </a:t>
            </a:r>
            <a:r>
              <a:rPr sz="2700" dirty="0">
                <a:solidFill>
                  <a:srgbClr val="4A4A4A"/>
                </a:solidFill>
              </a:rPr>
              <a:t>y</a:t>
            </a:r>
            <a:r>
              <a:rPr sz="2700" spc="-155" dirty="0">
                <a:solidFill>
                  <a:srgbClr val="4A4A4A"/>
                </a:solidFill>
              </a:rPr>
              <a:t> </a:t>
            </a:r>
            <a:r>
              <a:rPr sz="2700" spc="11" dirty="0">
                <a:solidFill>
                  <a:srgbClr val="4A4A4A"/>
                </a:solidFill>
              </a:rPr>
              <a:t>directivas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8225" y="1071792"/>
            <a:ext cx="3749040" cy="23819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Existen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“hooks”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asociados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diversas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circunstancias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que 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ejecutará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automáticamente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código asociado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</a:t>
            </a:r>
            <a:r>
              <a:rPr sz="2000" spc="14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ellos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55"/>
              </a:spcBef>
            </a:pPr>
            <a:endParaRPr sz="3151">
              <a:latin typeface="Calibri"/>
              <a:cs typeface="Calibri"/>
            </a:endParaRPr>
          </a:p>
          <a:p>
            <a:pPr marL="843874" marR="438129">
              <a:lnSpc>
                <a:spcPts val="1651"/>
              </a:lnSpc>
            </a:pPr>
            <a:r>
              <a:rPr sz="1400" spc="-5" dirty="0">
                <a:latin typeface="Arial"/>
                <a:cs typeface="Arial"/>
              </a:rPr>
              <a:t>Los indicados en azul </a:t>
            </a:r>
            <a:r>
              <a:rPr sz="1400" dirty="0">
                <a:latin typeface="Arial"/>
                <a:cs typeface="Arial"/>
              </a:rPr>
              <a:t>son  </a:t>
            </a:r>
            <a:r>
              <a:rPr sz="1400" spc="-5" dirty="0">
                <a:latin typeface="Arial"/>
                <a:cs typeface="Arial"/>
              </a:rPr>
              <a:t>exclusivos de los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componentes  (no </a:t>
            </a:r>
            <a:r>
              <a:rPr sz="1400" spc="-5" dirty="0">
                <a:latin typeface="Arial"/>
                <a:cs typeface="Arial"/>
              </a:rPr>
              <a:t>existen en la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directivas)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49757" y="1036435"/>
            <a:ext cx="2136097" cy="3000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9523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Integración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11" dirty="0">
                <a:solidFill>
                  <a:srgbClr val="4A4A4A"/>
                </a:solidFill>
              </a:rPr>
              <a:t>los</a:t>
            </a:r>
            <a:r>
              <a:rPr sz="2700" spc="-80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componentes</a:t>
            </a:r>
            <a:endParaRPr sz="2700"/>
          </a:p>
        </p:txBody>
      </p:sp>
      <p:grpSp>
        <p:nvGrpSpPr>
          <p:cNvPr id="3" name="object 3"/>
          <p:cNvGrpSpPr/>
          <p:nvPr/>
        </p:nvGrpSpPr>
        <p:grpSpPr>
          <a:xfrm>
            <a:off x="2776139" y="1126415"/>
            <a:ext cx="4711700" cy="3136265"/>
            <a:chOff x="2776137" y="1126412"/>
            <a:chExt cx="4711700" cy="3136265"/>
          </a:xfrm>
        </p:grpSpPr>
        <p:sp>
          <p:nvSpPr>
            <p:cNvPr id="4" name="object 4"/>
            <p:cNvSpPr/>
            <p:nvPr/>
          </p:nvSpPr>
          <p:spPr>
            <a:xfrm>
              <a:off x="2780893" y="1131176"/>
              <a:ext cx="4702175" cy="3126740"/>
            </a:xfrm>
            <a:custGeom>
              <a:avLst/>
              <a:gdLst/>
              <a:ahLst/>
              <a:cxnLst/>
              <a:rect l="l" t="t" r="r" b="b"/>
              <a:pathLst>
                <a:path w="4702175" h="3126740">
                  <a:moveTo>
                    <a:pt x="4701603" y="0"/>
                  </a:moveTo>
                  <a:lnTo>
                    <a:pt x="0" y="0"/>
                  </a:lnTo>
                  <a:lnTo>
                    <a:pt x="0" y="2176030"/>
                  </a:lnTo>
                  <a:lnTo>
                    <a:pt x="0" y="3126308"/>
                  </a:lnTo>
                  <a:lnTo>
                    <a:pt x="4701603" y="3126308"/>
                  </a:lnTo>
                  <a:lnTo>
                    <a:pt x="4701603" y="2176030"/>
                  </a:lnTo>
                  <a:lnTo>
                    <a:pt x="4701603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80900" y="1131175"/>
              <a:ext cx="4702175" cy="3126740"/>
            </a:xfrm>
            <a:custGeom>
              <a:avLst/>
              <a:gdLst/>
              <a:ahLst/>
              <a:cxnLst/>
              <a:rect l="l" t="t" r="r" b="b"/>
              <a:pathLst>
                <a:path w="4702175" h="3126740">
                  <a:moveTo>
                    <a:pt x="0" y="0"/>
                  </a:moveTo>
                  <a:lnTo>
                    <a:pt x="4701599" y="0"/>
                  </a:lnTo>
                  <a:lnTo>
                    <a:pt x="4701599" y="3126299"/>
                  </a:lnTo>
                  <a:lnTo>
                    <a:pt x="0" y="3126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53925" y="1302785"/>
            <a:ext cx="4347211" cy="681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65123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NgModule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@angular/core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CommonModule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b="1" spc="-65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@angular/common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HeadComponent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b="1" spc="-60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./head/head.component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53928" y="2179088"/>
            <a:ext cx="2506345" cy="18022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06" marR="1605200" indent="-80007">
              <a:lnSpc>
                <a:spcPct val="136900"/>
              </a:lnSpc>
              <a:spcBef>
                <a:spcPts val="100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NgModul</a:t>
            </a:r>
            <a:r>
              <a:rPr sz="1051" b="1" dirty="0">
                <a:solidFill>
                  <a:srgbClr val="AA3731"/>
                </a:solidFill>
                <a:latin typeface="Courier New"/>
                <a:cs typeface="Courier New"/>
              </a:rPr>
              <a:t>e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imports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9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5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CommonModule</a:t>
            </a:r>
            <a:endParaRPr sz="1051">
              <a:latin typeface="Courier New"/>
              <a:cs typeface="Courier New"/>
            </a:endParaRPr>
          </a:p>
          <a:p>
            <a:pPr marL="92706">
              <a:spcBef>
                <a:spcPts val="465"/>
              </a:spcBef>
            </a:pP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,</a:t>
            </a:r>
            <a:endParaRPr sz="1051">
              <a:latin typeface="Courier New"/>
              <a:cs typeface="Courier New"/>
            </a:endParaRPr>
          </a:p>
          <a:p>
            <a:pPr marL="92706" marR="5080">
              <a:lnSpc>
                <a:spcPct val="136900"/>
              </a:lnSpc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declarations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HeadComponent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exports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HeadComponent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class CoreModule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b="1" spc="-3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575" y="1474750"/>
            <a:ext cx="1838960" cy="1383520"/>
          </a:xfrm>
          <a:prstGeom prst="rect">
            <a:avLst/>
          </a:prstGeom>
          <a:solidFill>
            <a:srgbClr val="E69137"/>
          </a:solidFill>
        </p:spPr>
        <p:txBody>
          <a:bodyPr vert="horz" wrap="square" lIns="0" tIns="88265" rIns="0" bIns="0" rtlCol="0">
            <a:spAutoFit/>
          </a:bodyPr>
          <a:lstStyle/>
          <a:p>
            <a:pPr marL="85721" marR="154297">
              <a:lnSpc>
                <a:spcPts val="1651"/>
              </a:lnSpc>
              <a:spcBef>
                <a:spcPts val="695"/>
              </a:spcBef>
            </a:pPr>
            <a:r>
              <a:rPr sz="1400" spc="-5" dirty="0">
                <a:latin typeface="Arial"/>
                <a:cs typeface="Arial"/>
              </a:rPr>
              <a:t>La </a:t>
            </a:r>
            <a:r>
              <a:rPr sz="1400" dirty="0">
                <a:latin typeface="Arial"/>
                <a:cs typeface="Arial"/>
              </a:rPr>
              <a:t>creación </a:t>
            </a:r>
            <a:r>
              <a:rPr sz="1400" spc="-5" dirty="0">
                <a:latin typeface="Arial"/>
                <a:cs typeface="Arial"/>
              </a:rPr>
              <a:t>de un  </a:t>
            </a:r>
            <a:r>
              <a:rPr sz="1400" dirty="0">
                <a:latin typeface="Arial"/>
                <a:cs typeface="Arial"/>
              </a:rPr>
              <a:t>componente </a:t>
            </a:r>
            <a:r>
              <a:rPr sz="1400" spc="-5" dirty="0">
                <a:latin typeface="Arial"/>
                <a:cs typeface="Arial"/>
              </a:rPr>
              <a:t>incluye  </a:t>
            </a:r>
            <a:r>
              <a:rPr sz="1400" dirty="0">
                <a:latin typeface="Arial"/>
                <a:cs typeface="Arial"/>
              </a:rPr>
              <a:t>su </a:t>
            </a:r>
            <a:r>
              <a:rPr sz="1400" spc="-5" dirty="0">
                <a:latin typeface="Arial"/>
                <a:cs typeface="Arial"/>
              </a:rPr>
              <a:t>inclusión en el  </a:t>
            </a:r>
            <a:r>
              <a:rPr sz="1400" dirty="0">
                <a:latin typeface="Arial"/>
                <a:cs typeface="Arial"/>
              </a:rPr>
              <a:t>módulo </a:t>
            </a:r>
            <a:r>
              <a:rPr sz="1400" spc="-5" dirty="0">
                <a:latin typeface="Arial"/>
                <a:cs typeface="Arial"/>
              </a:rPr>
              <a:t>que lo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aloja, 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nivel TypeScript </a:t>
            </a:r>
            <a:r>
              <a:rPr sz="1400" dirty="0">
                <a:latin typeface="Arial"/>
                <a:cs typeface="Arial"/>
              </a:rPr>
              <a:t>y  a </a:t>
            </a:r>
            <a:r>
              <a:rPr sz="1400" spc="-5" dirty="0">
                <a:latin typeface="Arial"/>
                <a:cs typeface="Arial"/>
              </a:rPr>
              <a:t>nivel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Angular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64214" y="1950521"/>
            <a:ext cx="6249671" cy="2588260"/>
            <a:chOff x="2364212" y="1950521"/>
            <a:chExt cx="6249670" cy="2588260"/>
          </a:xfrm>
        </p:grpSpPr>
        <p:sp>
          <p:nvSpPr>
            <p:cNvPr id="10" name="object 10"/>
            <p:cNvSpPr/>
            <p:nvPr/>
          </p:nvSpPr>
          <p:spPr>
            <a:xfrm>
              <a:off x="2368974" y="1981621"/>
              <a:ext cx="367030" cy="281940"/>
            </a:xfrm>
            <a:custGeom>
              <a:avLst/>
              <a:gdLst/>
              <a:ahLst/>
              <a:cxnLst/>
              <a:rect l="l" t="t" r="r" b="b"/>
              <a:pathLst>
                <a:path w="367030" h="281939">
                  <a:moveTo>
                    <a:pt x="0" y="281678"/>
                  </a:moveTo>
                  <a:lnTo>
                    <a:pt x="366583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25972" y="1955284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69">
                  <a:moveTo>
                    <a:pt x="19171" y="38811"/>
                  </a:moveTo>
                  <a:lnTo>
                    <a:pt x="0" y="13861"/>
                  </a:lnTo>
                  <a:lnTo>
                    <a:pt x="43861" y="0"/>
                  </a:lnTo>
                  <a:lnTo>
                    <a:pt x="19171" y="38811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25972" y="1955284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69">
                  <a:moveTo>
                    <a:pt x="19171" y="38811"/>
                  </a:moveTo>
                  <a:lnTo>
                    <a:pt x="43861" y="0"/>
                  </a:lnTo>
                  <a:lnTo>
                    <a:pt x="0" y="13861"/>
                  </a:lnTo>
                  <a:lnTo>
                    <a:pt x="19171" y="388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68974" y="2263300"/>
              <a:ext cx="372745" cy="389890"/>
            </a:xfrm>
            <a:custGeom>
              <a:avLst/>
              <a:gdLst/>
              <a:ahLst/>
              <a:cxnLst/>
              <a:rect l="l" t="t" r="r" b="b"/>
              <a:pathLst>
                <a:path w="372744" h="389889">
                  <a:moveTo>
                    <a:pt x="0" y="0"/>
                  </a:moveTo>
                  <a:lnTo>
                    <a:pt x="372419" y="38977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30019" y="2642210"/>
              <a:ext cx="41275" cy="42545"/>
            </a:xfrm>
            <a:custGeom>
              <a:avLst/>
              <a:gdLst/>
              <a:ahLst/>
              <a:cxnLst/>
              <a:rect l="l" t="t" r="r" b="b"/>
              <a:pathLst>
                <a:path w="41275" h="42544">
                  <a:moveTo>
                    <a:pt x="41236" y="42121"/>
                  </a:moveTo>
                  <a:lnTo>
                    <a:pt x="0" y="21737"/>
                  </a:lnTo>
                  <a:lnTo>
                    <a:pt x="22750" y="0"/>
                  </a:lnTo>
                  <a:lnTo>
                    <a:pt x="41236" y="42121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30019" y="2642210"/>
              <a:ext cx="41275" cy="42545"/>
            </a:xfrm>
            <a:custGeom>
              <a:avLst/>
              <a:gdLst/>
              <a:ahLst/>
              <a:cxnLst/>
              <a:rect l="l" t="t" r="r" b="b"/>
              <a:pathLst>
                <a:path w="41275" h="42544">
                  <a:moveTo>
                    <a:pt x="0" y="21737"/>
                  </a:moveTo>
                  <a:lnTo>
                    <a:pt x="41236" y="42121"/>
                  </a:lnTo>
                  <a:lnTo>
                    <a:pt x="22750" y="0"/>
                  </a:lnTo>
                  <a:lnTo>
                    <a:pt x="0" y="21737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20725" y="3307200"/>
              <a:ext cx="2792730" cy="1231900"/>
            </a:xfrm>
            <a:custGeom>
              <a:avLst/>
              <a:gdLst/>
              <a:ahLst/>
              <a:cxnLst/>
              <a:rect l="l" t="t" r="r" b="b"/>
              <a:pathLst>
                <a:path w="2792729" h="1231900">
                  <a:moveTo>
                    <a:pt x="2792699" y="1231499"/>
                  </a:moveTo>
                  <a:lnTo>
                    <a:pt x="0" y="1231499"/>
                  </a:lnTo>
                  <a:lnTo>
                    <a:pt x="0" y="0"/>
                  </a:lnTo>
                  <a:lnTo>
                    <a:pt x="2792699" y="0"/>
                  </a:lnTo>
                  <a:lnTo>
                    <a:pt x="2792699" y="1231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820725" y="3307203"/>
            <a:ext cx="2792731" cy="1127681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47623" marR="118740">
              <a:lnSpc>
                <a:spcPts val="1651"/>
              </a:lnSpc>
              <a:spcBef>
                <a:spcPts val="400"/>
              </a:spcBef>
            </a:pPr>
            <a:r>
              <a:rPr sz="1400" spc="-5" dirty="0">
                <a:latin typeface="Arial"/>
                <a:cs typeface="Arial"/>
              </a:rPr>
              <a:t>Los </a:t>
            </a:r>
            <a:r>
              <a:rPr sz="1400" dirty="0">
                <a:latin typeface="Arial"/>
                <a:cs typeface="Arial"/>
              </a:rPr>
              <a:t>componentes </a:t>
            </a:r>
            <a:r>
              <a:rPr sz="1400" spc="-5" dirty="0">
                <a:latin typeface="Arial"/>
                <a:cs typeface="Arial"/>
              </a:rPr>
              <a:t>de un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módulos  si van a ser consumidos  (invocados </a:t>
            </a:r>
            <a:r>
              <a:rPr sz="1400" spc="-5" dirty="0">
                <a:latin typeface="Arial"/>
                <a:cs typeface="Arial"/>
              </a:rPr>
              <a:t>desde html) por parte  de otro </a:t>
            </a:r>
            <a:r>
              <a:rPr sz="1400" dirty="0">
                <a:latin typeface="Arial"/>
                <a:cs typeface="Arial"/>
              </a:rPr>
              <a:t>módulo, </a:t>
            </a:r>
            <a:r>
              <a:rPr sz="1400" spc="-5" dirty="0">
                <a:latin typeface="Arial"/>
                <a:cs typeface="Arial"/>
              </a:rPr>
              <a:t>deben </a:t>
            </a:r>
            <a:r>
              <a:rPr sz="1400" dirty="0">
                <a:latin typeface="Arial"/>
                <a:cs typeface="Arial"/>
              </a:rPr>
              <a:t>ser  </a:t>
            </a:r>
            <a:r>
              <a:rPr sz="1400" spc="-5" dirty="0">
                <a:latin typeface="Arial"/>
                <a:cs typeface="Arial"/>
              </a:rPr>
              <a:t>exportados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980520" y="3535192"/>
            <a:ext cx="888365" cy="408305"/>
            <a:chOff x="4980520" y="3535190"/>
            <a:chExt cx="888365" cy="408305"/>
          </a:xfrm>
        </p:grpSpPr>
        <p:sp>
          <p:nvSpPr>
            <p:cNvPr id="19" name="object 19"/>
            <p:cNvSpPr/>
            <p:nvPr/>
          </p:nvSpPr>
          <p:spPr>
            <a:xfrm>
              <a:off x="5820725" y="392295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20725" y="39072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20725" y="39072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24576" y="3557966"/>
              <a:ext cx="796290" cy="365125"/>
            </a:xfrm>
            <a:custGeom>
              <a:avLst/>
              <a:gdLst/>
              <a:ahLst/>
              <a:cxnLst/>
              <a:rect l="l" t="t" r="r" b="b"/>
              <a:pathLst>
                <a:path w="796289" h="365125">
                  <a:moveTo>
                    <a:pt x="796148" y="36498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85282" y="3539952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32736" y="32315"/>
                  </a:moveTo>
                  <a:lnTo>
                    <a:pt x="0" y="0"/>
                  </a:lnTo>
                  <a:lnTo>
                    <a:pt x="45849" y="3712"/>
                  </a:lnTo>
                  <a:lnTo>
                    <a:pt x="32736" y="32315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85282" y="3539952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45849" y="3712"/>
                  </a:moveTo>
                  <a:lnTo>
                    <a:pt x="0" y="0"/>
                  </a:lnTo>
                  <a:lnTo>
                    <a:pt x="32736" y="32315"/>
                  </a:lnTo>
                  <a:lnTo>
                    <a:pt x="45849" y="3712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01434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20" dirty="0">
                <a:solidFill>
                  <a:srgbClr val="4A4A4A"/>
                </a:solidFill>
              </a:rPr>
              <a:t>Componente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spc="25" dirty="0">
                <a:solidFill>
                  <a:srgbClr val="4A4A4A"/>
                </a:solidFill>
              </a:rPr>
              <a:t>footer</a:t>
            </a:r>
            <a:endParaRPr sz="2700"/>
          </a:p>
        </p:txBody>
      </p:sp>
      <p:grpSp>
        <p:nvGrpSpPr>
          <p:cNvPr id="3" name="object 3"/>
          <p:cNvGrpSpPr/>
          <p:nvPr/>
        </p:nvGrpSpPr>
        <p:grpSpPr>
          <a:xfrm>
            <a:off x="766963" y="965662"/>
            <a:ext cx="4711700" cy="1790064"/>
            <a:chOff x="766962" y="965662"/>
            <a:chExt cx="4711700" cy="1790064"/>
          </a:xfrm>
        </p:grpSpPr>
        <p:sp>
          <p:nvSpPr>
            <p:cNvPr id="4" name="object 4"/>
            <p:cNvSpPr/>
            <p:nvPr/>
          </p:nvSpPr>
          <p:spPr>
            <a:xfrm>
              <a:off x="771724" y="970424"/>
              <a:ext cx="4702175" cy="1780539"/>
            </a:xfrm>
            <a:custGeom>
              <a:avLst/>
              <a:gdLst/>
              <a:ahLst/>
              <a:cxnLst/>
              <a:rect l="l" t="t" r="r" b="b"/>
              <a:pathLst>
                <a:path w="4702175" h="1780539">
                  <a:moveTo>
                    <a:pt x="4701599" y="1780199"/>
                  </a:moveTo>
                  <a:lnTo>
                    <a:pt x="0" y="1780199"/>
                  </a:lnTo>
                  <a:lnTo>
                    <a:pt x="0" y="0"/>
                  </a:lnTo>
                  <a:lnTo>
                    <a:pt x="4701599" y="0"/>
                  </a:lnTo>
                  <a:lnTo>
                    <a:pt x="4701599" y="17801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1724" y="970424"/>
              <a:ext cx="4702175" cy="1780539"/>
            </a:xfrm>
            <a:custGeom>
              <a:avLst/>
              <a:gdLst/>
              <a:ahLst/>
              <a:cxnLst/>
              <a:rect l="l" t="t" r="r" b="b"/>
              <a:pathLst>
                <a:path w="4702175" h="1780539">
                  <a:moveTo>
                    <a:pt x="0" y="0"/>
                  </a:moveTo>
                  <a:lnTo>
                    <a:pt x="4701599" y="0"/>
                  </a:lnTo>
                  <a:lnTo>
                    <a:pt x="4701599" y="1780199"/>
                  </a:lnTo>
                  <a:lnTo>
                    <a:pt x="0" y="178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4749" y="1016675"/>
            <a:ext cx="3945891" cy="44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footer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row align-items-center text-center  footer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4751" y="1454826"/>
            <a:ext cx="3946525" cy="91166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52716">
              <a:spcBef>
                <a:spcPts val="565"/>
              </a:spcBef>
            </a:pPr>
            <a:r>
              <a:rPr sz="1051" b="1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dirty="0">
                <a:solidFill>
                  <a:srgbClr val="4B83CD"/>
                </a:solidFill>
                <a:latin typeface="Courier New"/>
                <a:cs typeface="Courier New"/>
              </a:rPr>
              <a:t>p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col-12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{{formador}} 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-</a:t>
            </a:r>
            <a:r>
              <a:rPr sz="1051" b="1" spc="-4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{{fecha}}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252716">
              <a:spcBef>
                <a:spcPts val="464"/>
              </a:spcBef>
            </a:pPr>
            <a:r>
              <a:rPr sz="1051" b="1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dirty="0">
                <a:solidFill>
                  <a:srgbClr val="4B83CD"/>
                </a:solidFill>
                <a:latin typeface="Courier New"/>
                <a:cs typeface="Courier New"/>
              </a:rPr>
              <a:t>p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col-12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{{empresa}}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92706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footer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058288" y="1399664"/>
            <a:ext cx="3362325" cy="2993391"/>
            <a:chOff x="5058287" y="1399662"/>
            <a:chExt cx="3362325" cy="2993390"/>
          </a:xfrm>
        </p:grpSpPr>
        <p:sp>
          <p:nvSpPr>
            <p:cNvPr id="9" name="object 9"/>
            <p:cNvSpPr/>
            <p:nvPr/>
          </p:nvSpPr>
          <p:spPr>
            <a:xfrm>
              <a:off x="5063049" y="1404425"/>
              <a:ext cx="3352800" cy="2983865"/>
            </a:xfrm>
            <a:custGeom>
              <a:avLst/>
              <a:gdLst/>
              <a:ahLst/>
              <a:cxnLst/>
              <a:rect l="l" t="t" r="r" b="b"/>
              <a:pathLst>
                <a:path w="3352800" h="2983865">
                  <a:moveTo>
                    <a:pt x="3352199" y="2983499"/>
                  </a:moveTo>
                  <a:lnTo>
                    <a:pt x="0" y="2983499"/>
                  </a:lnTo>
                  <a:lnTo>
                    <a:pt x="0" y="0"/>
                  </a:lnTo>
                  <a:lnTo>
                    <a:pt x="3352199" y="0"/>
                  </a:lnTo>
                  <a:lnTo>
                    <a:pt x="3352199" y="29834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63049" y="1404425"/>
              <a:ext cx="3352800" cy="2983865"/>
            </a:xfrm>
            <a:custGeom>
              <a:avLst/>
              <a:gdLst/>
              <a:ahLst/>
              <a:cxnLst/>
              <a:rect l="l" t="t" r="r" b="b"/>
              <a:pathLst>
                <a:path w="3352800" h="2983865">
                  <a:moveTo>
                    <a:pt x="0" y="0"/>
                  </a:moveTo>
                  <a:lnTo>
                    <a:pt x="3352199" y="0"/>
                  </a:lnTo>
                  <a:lnTo>
                    <a:pt x="3352199" y="2983499"/>
                  </a:lnTo>
                  <a:lnTo>
                    <a:pt x="0" y="2983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36077" y="1614176"/>
            <a:ext cx="1946275" cy="662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06" marR="5080" indent="-80641" algn="just">
              <a:lnSpc>
                <a:spcPct val="136900"/>
              </a:lnSpc>
              <a:spcBef>
                <a:spcPts val="100"/>
              </a:spcBef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formador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empresa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public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fecha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3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string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16100" y="2549529"/>
            <a:ext cx="130619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constructor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()</a:t>
            </a:r>
            <a:r>
              <a:rPr sz="1051" b="1" spc="-7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{}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16100" y="2928623"/>
            <a:ext cx="2986405" cy="1124603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ngOnInit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()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172712" marR="5080">
              <a:lnSpc>
                <a:spcPct val="136900"/>
              </a:lnSpc>
            </a:pP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formador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Alejandro Cerezo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empresa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KeepCoding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this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fecha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 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2018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47177" y="989578"/>
            <a:ext cx="2266315" cy="17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</a:t>
            </a:r>
            <a:r>
              <a:rPr sz="1051" spc="-75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FooterComponent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6178" y="2950352"/>
            <a:ext cx="3345815" cy="1133580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85721">
              <a:spcBef>
                <a:spcPts val="785"/>
              </a:spcBef>
            </a:pP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footer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325739" marR="1090875">
              <a:lnSpc>
                <a:spcPct val="136900"/>
              </a:lnSpc>
            </a:pP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background-color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brown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color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papayawhip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margin-top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3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rem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 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padding-top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1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AB6526"/>
                </a:solidFill>
                <a:latin typeface="Courier New"/>
                <a:cs typeface="Courier New"/>
              </a:rPr>
              <a:t>2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rem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;}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297243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20" dirty="0">
                <a:solidFill>
                  <a:srgbClr val="4A4A4A"/>
                </a:solidFill>
              </a:rPr>
              <a:t>Componente</a:t>
            </a:r>
            <a:r>
              <a:rPr sz="2700" spc="-85" dirty="0">
                <a:solidFill>
                  <a:srgbClr val="4A4A4A"/>
                </a:solidFill>
              </a:rPr>
              <a:t> </a:t>
            </a:r>
            <a:r>
              <a:rPr sz="2700" spc="-5" dirty="0">
                <a:solidFill>
                  <a:srgbClr val="4A4A4A"/>
                </a:solidFill>
              </a:rPr>
              <a:t>menu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71724" y="970425"/>
            <a:ext cx="4673600" cy="2870402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271" rIns="0" bIns="0" rtlCol="0">
            <a:spAutoFit/>
          </a:bodyPr>
          <a:lstStyle/>
          <a:p>
            <a:pPr>
              <a:spcBef>
                <a:spcPts val="11"/>
              </a:spcBef>
            </a:pPr>
            <a:endParaRPr sz="1451">
              <a:latin typeface="Times New Roman"/>
              <a:cs typeface="Times New Roman"/>
            </a:endParaRPr>
          </a:p>
          <a:p>
            <a:pPr marL="85721"/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container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nav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row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ul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col nav</a:t>
            </a:r>
            <a:r>
              <a:rPr sz="1051" b="1" spc="-11" dirty="0">
                <a:solidFill>
                  <a:srgbClr val="448C2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nav-pills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8575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nav-item nav-link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645763">
              <a:spcBef>
                <a:spcPts val="465"/>
              </a:spcBef>
            </a:pPr>
            <a:r>
              <a:rPr sz="1051" b="1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dirty="0">
                <a:solidFill>
                  <a:srgbClr val="4B83CD"/>
                </a:solidFill>
                <a:latin typeface="Courier New"/>
                <a:cs typeface="Courier New"/>
              </a:rPr>
              <a:t>a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nav-link active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href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#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Inicio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a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8575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8575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nav-item nav-link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645763">
              <a:spcBef>
                <a:spcPts val="465"/>
              </a:spcBef>
            </a:pPr>
            <a:r>
              <a:rPr sz="1051" b="1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dirty="0">
                <a:solidFill>
                  <a:srgbClr val="4B83CD"/>
                </a:solidFill>
                <a:latin typeface="Courier New"/>
                <a:cs typeface="Courier New"/>
              </a:rPr>
              <a:t>a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nav-link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href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#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Acerca</a:t>
            </a:r>
            <a:r>
              <a:rPr sz="1051" b="1" spc="-11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de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a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8575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ul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nav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90976" y="1550716"/>
            <a:ext cx="15551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Opciones del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Menú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2244" y="1969814"/>
            <a:ext cx="1416685" cy="10892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598" indent="-336534">
              <a:lnSpc>
                <a:spcPts val="1664"/>
              </a:lnSpc>
              <a:spcBef>
                <a:spcPts val="100"/>
              </a:spcBef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Inicio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(Home)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Tareas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Contactos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51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Libros</a:t>
            </a:r>
            <a:endParaRPr sz="1400">
              <a:latin typeface="Arial"/>
              <a:cs typeface="Arial"/>
            </a:endParaRPr>
          </a:p>
          <a:p>
            <a:pPr marL="348598" indent="-336534">
              <a:lnSpc>
                <a:spcPts val="1664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Acerca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19786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35" dirty="0">
                <a:solidFill>
                  <a:srgbClr val="4A4A4A"/>
                </a:solidFill>
              </a:rPr>
              <a:t>Módulos</a:t>
            </a:r>
            <a:r>
              <a:rPr sz="2700" spc="-35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funcionales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3092" y="1175669"/>
            <a:ext cx="7670165" cy="27676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marR="130803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91" dirty="0">
                <a:solidFill>
                  <a:srgbClr val="4A4A4A"/>
                </a:solidFill>
                <a:latin typeface="Calibri"/>
                <a:cs typeface="Calibri"/>
              </a:rPr>
              <a:t>Es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frecuente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definan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menos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uno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ítems 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del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menú</a:t>
            </a:r>
            <a:r>
              <a:rPr sz="2000" spc="1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principal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15" marR="5080" indent="-382252">
              <a:spcBef>
                <a:spcPts val="5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35" dirty="0">
                <a:solidFill>
                  <a:srgbClr val="4A4A4A"/>
                </a:solidFill>
                <a:latin typeface="Calibri"/>
                <a:cs typeface="Calibri"/>
              </a:rPr>
              <a:t>Son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imprescindibles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permitir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carga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diferida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(lazy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loading)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uno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esos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ítems,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modo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sólo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carga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código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si 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invoca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menos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</a:t>
            </a:r>
            <a:r>
              <a:rPr sz="2000" spc="2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vez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 dirty="0">
              <a:latin typeface="Calibri"/>
              <a:cs typeface="Calibri"/>
            </a:endParaRPr>
          </a:p>
          <a:p>
            <a:pPr marL="394315" marR="191126" indent="-382252">
              <a:spcBef>
                <a:spcPts val="5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principal del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módulo,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menudo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igual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nombre, 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suele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crearse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tipo </a:t>
            </a:r>
            <a:r>
              <a:rPr sz="2000" spc="-51" dirty="0">
                <a:solidFill>
                  <a:srgbClr val="4A4A4A"/>
                </a:solidFill>
                <a:latin typeface="Calibri"/>
                <a:cs typeface="Calibri"/>
              </a:rPr>
              <a:t>“flat”,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sin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carpeta</a:t>
            </a: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propia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606063"/>
            <a:ext cx="4083685" cy="1537971"/>
            <a:chOff x="0" y="3606062"/>
            <a:chExt cx="4083685" cy="1537970"/>
          </a:xfrm>
        </p:grpSpPr>
        <p:sp>
          <p:nvSpPr>
            <p:cNvPr id="3" name="object 3"/>
            <p:cNvSpPr/>
            <p:nvPr/>
          </p:nvSpPr>
          <p:spPr>
            <a:xfrm>
              <a:off x="1316074" y="3610824"/>
              <a:ext cx="2762885" cy="738505"/>
            </a:xfrm>
            <a:custGeom>
              <a:avLst/>
              <a:gdLst/>
              <a:ahLst/>
              <a:cxnLst/>
              <a:rect l="l" t="t" r="r" b="b"/>
              <a:pathLst>
                <a:path w="2762885" h="738504">
                  <a:moveTo>
                    <a:pt x="2762399" y="738299"/>
                  </a:moveTo>
                  <a:lnTo>
                    <a:pt x="0" y="738299"/>
                  </a:lnTo>
                  <a:lnTo>
                    <a:pt x="0" y="0"/>
                  </a:lnTo>
                  <a:lnTo>
                    <a:pt x="2762399" y="0"/>
                  </a:lnTo>
                  <a:lnTo>
                    <a:pt x="2762399" y="738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16074" y="3610824"/>
              <a:ext cx="2762885" cy="738505"/>
            </a:xfrm>
            <a:custGeom>
              <a:avLst/>
              <a:gdLst/>
              <a:ahLst/>
              <a:cxnLst/>
              <a:rect l="l" t="t" r="r" b="b"/>
              <a:pathLst>
                <a:path w="2762885" h="738504">
                  <a:moveTo>
                    <a:pt x="0" y="0"/>
                  </a:moveTo>
                  <a:lnTo>
                    <a:pt x="2762399" y="0"/>
                  </a:lnTo>
                  <a:lnTo>
                    <a:pt x="2762399" y="738299"/>
                  </a:lnTo>
                  <a:lnTo>
                    <a:pt x="0" y="738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46112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Componentes </a:t>
            </a:r>
            <a:r>
              <a:rPr sz="2700" spc="-31" dirty="0">
                <a:solidFill>
                  <a:srgbClr val="4A4A4A"/>
                </a:solidFill>
              </a:rPr>
              <a:t>en </a:t>
            </a:r>
            <a:r>
              <a:rPr sz="2700" spc="11" dirty="0">
                <a:solidFill>
                  <a:srgbClr val="4A4A4A"/>
                </a:solidFill>
              </a:rPr>
              <a:t>los </a:t>
            </a:r>
            <a:r>
              <a:rPr sz="2700" spc="31" dirty="0">
                <a:solidFill>
                  <a:srgbClr val="4A4A4A"/>
                </a:solidFill>
              </a:rPr>
              <a:t>módulos</a:t>
            </a:r>
            <a:r>
              <a:rPr sz="2700" spc="-20" dirty="0">
                <a:solidFill>
                  <a:srgbClr val="4A4A4A"/>
                </a:solidFill>
              </a:rPr>
              <a:t> </a:t>
            </a:r>
            <a:r>
              <a:rPr sz="2700" dirty="0">
                <a:solidFill>
                  <a:srgbClr val="4A4A4A"/>
                </a:solidFill>
              </a:rPr>
              <a:t>funcionales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1311313" y="3606062"/>
            <a:ext cx="2772411" cy="506357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90166">
              <a:lnSpc>
                <a:spcPts val="1664"/>
              </a:lnSpc>
              <a:spcBef>
                <a:spcPts val="65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endParaRPr sz="1400">
              <a:latin typeface="Arial"/>
              <a:cs typeface="Arial"/>
            </a:endParaRPr>
          </a:p>
          <a:p>
            <a:pPr marL="90166">
              <a:lnSpc>
                <a:spcPts val="1664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home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-s</a:t>
            </a:r>
            <a:r>
              <a:rPr sz="1400" b="1" spc="-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9388" y="1070387"/>
            <a:ext cx="1647189" cy="29944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3185" rIns="0" bIns="0" rtlCol="0">
            <a:spAutoFit/>
          </a:bodyPr>
          <a:lstStyle/>
          <a:p>
            <a:pPr marL="90166">
              <a:spcBef>
                <a:spcPts val="65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</a:t>
            </a:r>
            <a:r>
              <a:rPr sz="1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--help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0070" y="786136"/>
            <a:ext cx="406654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579802" algn="l"/>
              </a:tabLst>
            </a:pPr>
            <a:r>
              <a:rPr sz="1100" dirty="0">
                <a:latin typeface="Arial"/>
                <a:cs typeface="Arial"/>
              </a:rPr>
              <a:t>--change-detection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(-c)	</a:t>
            </a:r>
            <a:r>
              <a:rPr sz="1100" spc="-5" dirty="0">
                <a:latin typeface="Arial"/>
                <a:cs typeface="Arial"/>
              </a:rPr>
              <a:t>Specifies the </a:t>
            </a:r>
            <a:r>
              <a:rPr sz="1100" dirty="0">
                <a:latin typeface="Arial"/>
                <a:cs typeface="Arial"/>
              </a:rPr>
              <a:t>change </a:t>
            </a:r>
            <a:r>
              <a:rPr sz="1100" spc="-5" dirty="0">
                <a:latin typeface="Arial"/>
                <a:cs typeface="Arial"/>
              </a:rPr>
              <a:t>detection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strategy.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60070" y="957586"/>
            <a:ext cx="357822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58803" algn="l"/>
              </a:tabLst>
            </a:pPr>
            <a:r>
              <a:rPr sz="1100" dirty="0">
                <a:latin typeface="Arial"/>
                <a:cs typeface="Arial"/>
              </a:rPr>
              <a:t>--dry-run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(-d)	</a:t>
            </a:r>
            <a:r>
              <a:rPr sz="1100" spc="-5" dirty="0">
                <a:latin typeface="Arial"/>
                <a:cs typeface="Arial"/>
              </a:rPr>
              <a:t>Run through without </a:t>
            </a:r>
            <a:r>
              <a:rPr sz="1100" dirty="0">
                <a:latin typeface="Arial"/>
                <a:cs typeface="Arial"/>
              </a:rPr>
              <a:t>making </a:t>
            </a:r>
            <a:r>
              <a:rPr sz="1100" spc="-5" dirty="0">
                <a:latin typeface="Arial"/>
                <a:cs typeface="Arial"/>
              </a:rPr>
              <a:t>any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changes.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60069" y="1129037"/>
            <a:ext cx="506731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--export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</a:pPr>
            <a:r>
              <a:rPr sz="1100" b="1" dirty="0">
                <a:latin typeface="Arial"/>
                <a:cs typeface="Arial"/>
              </a:rPr>
              <a:t>--flat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56133" y="1129037"/>
            <a:ext cx="3437891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392"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Specifies if declaring </a:t>
            </a:r>
            <a:r>
              <a:rPr sz="1100" dirty="0">
                <a:latin typeface="Arial"/>
                <a:cs typeface="Arial"/>
              </a:rPr>
              <a:t>module </a:t>
            </a:r>
            <a:r>
              <a:rPr sz="1100" spc="-5" dirty="0">
                <a:latin typeface="Arial"/>
                <a:cs typeface="Arial"/>
              </a:rPr>
              <a:t>exports the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component.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</a:pPr>
            <a:r>
              <a:rPr sz="1100" b="1" spc="-5" dirty="0">
                <a:latin typeface="Arial"/>
                <a:cs typeface="Arial"/>
              </a:rPr>
              <a:t>Flag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b="1" spc="-5" dirty="0">
                <a:latin typeface="Arial"/>
                <a:cs typeface="Arial"/>
              </a:rPr>
              <a:t>indicate if </a:t>
            </a:r>
            <a:r>
              <a:rPr sz="1100" b="1" dirty="0">
                <a:latin typeface="Arial"/>
                <a:cs typeface="Arial"/>
              </a:rPr>
              <a:t>a </a:t>
            </a:r>
            <a:r>
              <a:rPr sz="1100" b="1" spc="-5" dirty="0">
                <a:latin typeface="Arial"/>
                <a:cs typeface="Arial"/>
              </a:rPr>
              <a:t>dir is</a:t>
            </a:r>
            <a:r>
              <a:rPr sz="1100" b="1" spc="-3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created.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60071" y="1471937"/>
            <a:ext cx="4397375" cy="18748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787995" algn="l"/>
              </a:tabLst>
            </a:pPr>
            <a:r>
              <a:rPr sz="1100" dirty="0">
                <a:latin typeface="Arial"/>
                <a:cs typeface="Arial"/>
              </a:rPr>
              <a:t>--force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(-f)	</a:t>
            </a:r>
            <a:r>
              <a:rPr sz="1100" spc="-5" dirty="0">
                <a:latin typeface="Arial"/>
                <a:cs typeface="Arial"/>
              </a:rPr>
              <a:t>Forces overwriting of</a:t>
            </a:r>
            <a:r>
              <a:rPr sz="1100" spc="-11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files.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1284541" algn="l"/>
              </a:tabLst>
            </a:pPr>
            <a:r>
              <a:rPr sz="1100" b="1" dirty="0">
                <a:latin typeface="Arial"/>
                <a:cs typeface="Arial"/>
              </a:rPr>
              <a:t>--inline-style</a:t>
            </a:r>
            <a:r>
              <a:rPr sz="1100" b="1" spc="-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(-s)	</a:t>
            </a:r>
            <a:r>
              <a:rPr sz="1100" b="1" spc="-5" dirty="0">
                <a:latin typeface="Arial"/>
                <a:cs typeface="Arial"/>
              </a:rPr>
              <a:t>Specifies if </a:t>
            </a:r>
            <a:r>
              <a:rPr sz="1100" b="1" dirty="0">
                <a:latin typeface="Arial"/>
                <a:cs typeface="Arial"/>
              </a:rPr>
              <a:t>the </a:t>
            </a:r>
            <a:r>
              <a:rPr sz="1100" b="1" spc="-5" dirty="0">
                <a:latin typeface="Arial"/>
                <a:cs typeface="Arial"/>
              </a:rPr>
              <a:t>style will be in </a:t>
            </a:r>
            <a:r>
              <a:rPr sz="1100" b="1" dirty="0">
                <a:latin typeface="Arial"/>
                <a:cs typeface="Arial"/>
              </a:rPr>
              <a:t>the ts</a:t>
            </a:r>
            <a:r>
              <a:rPr sz="1100" b="1" spc="-4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file.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1470586" algn="l"/>
              </a:tabLst>
            </a:pPr>
            <a:r>
              <a:rPr sz="1100" b="1" dirty="0">
                <a:latin typeface="Arial"/>
                <a:cs typeface="Arial"/>
              </a:rPr>
              <a:t>--inline-template</a:t>
            </a:r>
            <a:r>
              <a:rPr sz="1100" b="1" spc="-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(-t)	</a:t>
            </a:r>
            <a:r>
              <a:rPr sz="1100" b="1" spc="-5" dirty="0">
                <a:latin typeface="Arial"/>
                <a:cs typeface="Arial"/>
              </a:rPr>
              <a:t>Specifies if </a:t>
            </a:r>
            <a:r>
              <a:rPr sz="1100" b="1" dirty="0">
                <a:latin typeface="Arial"/>
                <a:cs typeface="Arial"/>
              </a:rPr>
              <a:t>the template </a:t>
            </a:r>
            <a:r>
              <a:rPr sz="1100" b="1" spc="-5" dirty="0">
                <a:latin typeface="Arial"/>
                <a:cs typeface="Arial"/>
              </a:rPr>
              <a:t>will be in </a:t>
            </a:r>
            <a:r>
              <a:rPr sz="1100" b="1" dirty="0">
                <a:latin typeface="Arial"/>
                <a:cs typeface="Arial"/>
              </a:rPr>
              <a:t>the ts</a:t>
            </a:r>
            <a:r>
              <a:rPr sz="1100" b="1" spc="-9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file.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1051508" algn="l"/>
              </a:tabLst>
            </a:pPr>
            <a:r>
              <a:rPr sz="1100" dirty="0">
                <a:latin typeface="Arial"/>
                <a:cs typeface="Arial"/>
              </a:rPr>
              <a:t>--module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(-m)	</a:t>
            </a:r>
            <a:r>
              <a:rPr sz="1100" spc="-5" dirty="0">
                <a:latin typeface="Arial"/>
                <a:cs typeface="Arial"/>
              </a:rPr>
              <a:t>Allows </a:t>
            </a:r>
            <a:r>
              <a:rPr sz="1100" dirty="0">
                <a:latin typeface="Arial"/>
                <a:cs typeface="Arial"/>
              </a:rPr>
              <a:t>specification </a:t>
            </a:r>
            <a:r>
              <a:rPr sz="1100" spc="-5" dirty="0">
                <a:latin typeface="Arial"/>
                <a:cs typeface="Arial"/>
              </a:rPr>
              <a:t>of the declaring</a:t>
            </a:r>
            <a:r>
              <a:rPr sz="1100" spc="-31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module.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857843" algn="l"/>
              </a:tabLst>
            </a:pPr>
            <a:r>
              <a:rPr sz="1100" dirty="0">
                <a:latin typeface="Arial"/>
                <a:cs typeface="Arial"/>
              </a:rPr>
              <a:t>--prefix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(-p)	</a:t>
            </a:r>
            <a:r>
              <a:rPr sz="1100" spc="-5" dirty="0">
                <a:latin typeface="Arial"/>
                <a:cs typeface="Arial"/>
              </a:rPr>
              <a:t>The prefix to apply to generated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selectors.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679418" algn="l"/>
              </a:tabLst>
            </a:pPr>
            <a:r>
              <a:rPr sz="1100" dirty="0">
                <a:latin typeface="Arial"/>
                <a:cs typeface="Arial"/>
              </a:rPr>
              <a:t>--project	</a:t>
            </a:r>
            <a:r>
              <a:rPr sz="1100" spc="-5" dirty="0">
                <a:latin typeface="Arial"/>
                <a:cs typeface="Arial"/>
              </a:rPr>
              <a:t>The name of the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749263" algn="l"/>
              </a:tabLst>
            </a:pPr>
            <a:r>
              <a:rPr sz="1100" dirty="0">
                <a:latin typeface="Arial"/>
                <a:cs typeface="Arial"/>
              </a:rPr>
              <a:t>--selector	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dirty="0">
                <a:latin typeface="Arial"/>
                <a:cs typeface="Arial"/>
              </a:rPr>
              <a:t>selector </a:t>
            </a:r>
            <a:r>
              <a:rPr sz="1100" spc="-5" dirty="0">
                <a:latin typeface="Arial"/>
                <a:cs typeface="Arial"/>
              </a:rPr>
              <a:t>to use for 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component.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942927" algn="l"/>
              </a:tabLst>
            </a:pPr>
            <a:r>
              <a:rPr sz="1100" dirty="0">
                <a:latin typeface="Arial"/>
                <a:cs typeface="Arial"/>
              </a:rPr>
              <a:t>--skip-import	</a:t>
            </a:r>
            <a:r>
              <a:rPr sz="1100" spc="-5" dirty="0">
                <a:latin typeface="Arial"/>
                <a:cs typeface="Arial"/>
              </a:rPr>
              <a:t>Flag to </a:t>
            </a:r>
            <a:r>
              <a:rPr sz="1100" dirty="0">
                <a:latin typeface="Arial"/>
                <a:cs typeface="Arial"/>
              </a:rPr>
              <a:t>skip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dirty="0">
                <a:latin typeface="Arial"/>
                <a:cs typeface="Arial"/>
              </a:rPr>
              <a:t>module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import.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554963" algn="l"/>
              </a:tabLst>
            </a:pPr>
            <a:r>
              <a:rPr sz="1100" dirty="0">
                <a:latin typeface="Arial"/>
                <a:cs typeface="Arial"/>
              </a:rPr>
              <a:t>--spec	</a:t>
            </a:r>
            <a:r>
              <a:rPr sz="1100" spc="-5" dirty="0">
                <a:latin typeface="Arial"/>
                <a:cs typeface="Arial"/>
              </a:rPr>
              <a:t>Specifies if </a:t>
            </a:r>
            <a:r>
              <a:rPr sz="1100" dirty="0">
                <a:latin typeface="Arial"/>
                <a:cs typeface="Arial"/>
              </a:rPr>
              <a:t>a spec </a:t>
            </a:r>
            <a:r>
              <a:rPr sz="1100" spc="-5" dirty="0">
                <a:latin typeface="Arial"/>
                <a:cs typeface="Arial"/>
              </a:rPr>
              <a:t>file 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generated.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733388" algn="l"/>
              </a:tabLst>
            </a:pPr>
            <a:r>
              <a:rPr sz="1100" dirty="0">
                <a:latin typeface="Arial"/>
                <a:cs typeface="Arial"/>
              </a:rPr>
              <a:t>--styleext	</a:t>
            </a:r>
            <a:r>
              <a:rPr sz="1100" spc="-5" dirty="0">
                <a:latin typeface="Arial"/>
                <a:cs typeface="Arial"/>
              </a:rPr>
              <a:t>The file extension to be used for </a:t>
            </a:r>
            <a:r>
              <a:rPr sz="1100" dirty="0">
                <a:latin typeface="Arial"/>
                <a:cs typeface="Arial"/>
              </a:rPr>
              <a:t>style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files.</a:t>
            </a:r>
            <a:endParaRPr sz="1100">
              <a:latin typeface="Arial"/>
              <a:cs typeface="Arial"/>
            </a:endParaRPr>
          </a:p>
          <a:p>
            <a:pPr marL="12700">
              <a:spcBef>
                <a:spcPts val="31"/>
              </a:spcBef>
              <a:tabLst>
                <a:tab pos="1696000" algn="l"/>
              </a:tabLst>
            </a:pPr>
            <a:r>
              <a:rPr sz="1100" dirty="0">
                <a:latin typeface="Arial"/>
                <a:cs typeface="Arial"/>
              </a:rPr>
              <a:t>--view-encapsulation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(-v)	</a:t>
            </a:r>
            <a:r>
              <a:rPr sz="1100" spc="-5" dirty="0">
                <a:latin typeface="Arial"/>
                <a:cs typeface="Arial"/>
              </a:rPr>
              <a:t>Specifies the </a:t>
            </a:r>
            <a:r>
              <a:rPr sz="1100" dirty="0">
                <a:latin typeface="Arial"/>
                <a:cs typeface="Arial"/>
              </a:rPr>
              <a:t>view </a:t>
            </a:r>
            <a:r>
              <a:rPr sz="1100" spc="-5" dirty="0">
                <a:latin typeface="Arial"/>
                <a:cs typeface="Arial"/>
              </a:rPr>
              <a:t>encapsulation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strategy.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87513" y="3606064"/>
            <a:ext cx="2772411" cy="516616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93345" rIns="0" bIns="0" rtlCol="0">
            <a:spAutoFit/>
          </a:bodyPr>
          <a:lstStyle/>
          <a:p>
            <a:pPr marL="90166" marR="739104">
              <a:lnSpc>
                <a:spcPts val="1651"/>
              </a:lnSpc>
              <a:spcBef>
                <a:spcPts val="73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 tareas</a:t>
            </a:r>
            <a:r>
              <a:rPr sz="1400" b="1" spc="-1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--routing 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tareas -s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3676" y="2509474"/>
            <a:ext cx="2320925" cy="814069"/>
          </a:xfrm>
          <a:custGeom>
            <a:avLst/>
            <a:gdLst/>
            <a:ahLst/>
            <a:cxnLst/>
            <a:rect l="l" t="t" r="r" b="b"/>
            <a:pathLst>
              <a:path w="2320925" h="814070">
                <a:moveTo>
                  <a:pt x="2320499" y="813599"/>
                </a:moveTo>
                <a:lnTo>
                  <a:pt x="0" y="813599"/>
                </a:lnTo>
                <a:lnTo>
                  <a:pt x="0" y="0"/>
                </a:lnTo>
                <a:lnTo>
                  <a:pt x="2320499" y="0"/>
                </a:lnTo>
                <a:lnTo>
                  <a:pt x="2320499" y="813599"/>
                </a:lnTo>
                <a:close/>
              </a:path>
            </a:pathLst>
          </a:custGeom>
          <a:solidFill>
            <a:srgbClr val="E69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3676" y="2509474"/>
            <a:ext cx="2320925" cy="72949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85721" marR="104133">
              <a:lnSpc>
                <a:spcPts val="1651"/>
              </a:lnSpc>
              <a:spcBef>
                <a:spcPts val="695"/>
              </a:spcBef>
            </a:pPr>
            <a:r>
              <a:rPr sz="1400" spc="-5" dirty="0">
                <a:latin typeface="Arial"/>
                <a:cs typeface="Arial"/>
              </a:rPr>
              <a:t>Si </a:t>
            </a:r>
            <a:r>
              <a:rPr sz="1400" dirty="0">
                <a:latin typeface="Arial"/>
                <a:cs typeface="Arial"/>
              </a:rPr>
              <a:t>solo se </a:t>
            </a:r>
            <a:r>
              <a:rPr sz="1400" spc="-5" dirty="0">
                <a:latin typeface="Arial"/>
                <a:cs typeface="Arial"/>
              </a:rPr>
              <a:t>indica el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nombre  de un </a:t>
            </a:r>
            <a:r>
              <a:rPr sz="1400" dirty="0">
                <a:latin typeface="Arial"/>
                <a:cs typeface="Arial"/>
              </a:rPr>
              <a:t>módulo, crea </a:t>
            </a:r>
            <a:r>
              <a:rPr sz="1400" spc="-5" dirty="0">
                <a:latin typeface="Arial"/>
                <a:cs typeface="Arial"/>
              </a:rPr>
              <a:t>en él  un </a:t>
            </a:r>
            <a:r>
              <a:rPr sz="1400" dirty="0">
                <a:latin typeface="Arial"/>
                <a:cs typeface="Arial"/>
              </a:rPr>
              <a:t>componente </a:t>
            </a:r>
            <a:r>
              <a:rPr sz="1400" spc="-5" dirty="0">
                <a:latin typeface="Arial"/>
                <a:cs typeface="Arial"/>
              </a:rPr>
              <a:t>tipo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flat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60791" y="2911513"/>
            <a:ext cx="746125" cy="1084580"/>
            <a:chOff x="560789" y="2911512"/>
            <a:chExt cx="746125" cy="1084580"/>
          </a:xfrm>
        </p:grpSpPr>
        <p:sp>
          <p:nvSpPr>
            <p:cNvPr id="17" name="object 17"/>
            <p:cNvSpPr/>
            <p:nvPr/>
          </p:nvSpPr>
          <p:spPr>
            <a:xfrm>
              <a:off x="565552" y="2916274"/>
              <a:ext cx="718185" cy="1064260"/>
            </a:xfrm>
            <a:custGeom>
              <a:avLst/>
              <a:gdLst/>
              <a:ahLst/>
              <a:cxnLst/>
              <a:rect l="l" t="t" r="r" b="b"/>
              <a:pathLst>
                <a:path w="718185" h="1064260">
                  <a:moveTo>
                    <a:pt x="238122" y="0"/>
                  </a:moveTo>
                  <a:lnTo>
                    <a:pt x="0" y="0"/>
                  </a:lnTo>
                  <a:lnTo>
                    <a:pt x="0" y="1063799"/>
                  </a:lnTo>
                  <a:lnTo>
                    <a:pt x="717879" y="1063799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72720" y="39693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72720" y="396936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536788" y="1284051"/>
            <a:ext cx="899795" cy="41275"/>
            <a:chOff x="2536787" y="1284050"/>
            <a:chExt cx="899794" cy="41275"/>
          </a:xfrm>
        </p:grpSpPr>
        <p:sp>
          <p:nvSpPr>
            <p:cNvPr id="21" name="object 21"/>
            <p:cNvSpPr/>
            <p:nvPr/>
          </p:nvSpPr>
          <p:spPr>
            <a:xfrm>
              <a:off x="2541549" y="1304544"/>
              <a:ext cx="847090" cy="10160"/>
            </a:xfrm>
            <a:custGeom>
              <a:avLst/>
              <a:gdLst/>
              <a:ahLst/>
              <a:cxnLst/>
              <a:rect l="l" t="t" r="r" b="b"/>
              <a:pathLst>
                <a:path w="847089" h="10159">
                  <a:moveTo>
                    <a:pt x="0" y="9555"/>
                  </a:moveTo>
                  <a:lnTo>
                    <a:pt x="847053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88426" y="12888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54" y="31463"/>
                  </a:moveTo>
                  <a:lnTo>
                    <a:pt x="0" y="0"/>
                  </a:lnTo>
                  <a:lnTo>
                    <a:pt x="43399" y="15244"/>
                  </a:lnTo>
                  <a:lnTo>
                    <a:pt x="354" y="3146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88426" y="12888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54" y="31463"/>
                  </a:moveTo>
                  <a:lnTo>
                    <a:pt x="43399" y="15244"/>
                  </a:lnTo>
                  <a:lnTo>
                    <a:pt x="0" y="0"/>
                  </a:lnTo>
                  <a:lnTo>
                    <a:pt x="354" y="31463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1" y="128365"/>
            <a:ext cx="40824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5" dirty="0">
                <a:solidFill>
                  <a:srgbClr val="4A4A4A"/>
                </a:solidFill>
              </a:rPr>
              <a:t>Estructura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-31" dirty="0">
                <a:solidFill>
                  <a:srgbClr val="4A4A4A"/>
                </a:solidFill>
              </a:rPr>
              <a:t>la</a:t>
            </a:r>
            <a:r>
              <a:rPr sz="2700" spc="-95" dirty="0">
                <a:solidFill>
                  <a:srgbClr val="4A4A4A"/>
                </a:solidFill>
              </a:rPr>
              <a:t> </a:t>
            </a:r>
            <a:r>
              <a:rPr sz="2700" spc="15" dirty="0">
                <a:solidFill>
                  <a:srgbClr val="4A4A4A"/>
                </a:solidFill>
              </a:rPr>
              <a:t>aplicación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889388" y="903712"/>
            <a:ext cx="2772411" cy="95603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3185" rIns="0" bIns="0" rtlCol="0">
            <a:spAutoFit/>
          </a:bodyPr>
          <a:lstStyle/>
          <a:p>
            <a:pPr marL="90166">
              <a:lnSpc>
                <a:spcPts val="1664"/>
              </a:lnSpc>
              <a:spcBef>
                <a:spcPts val="65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</a:t>
            </a:r>
            <a:r>
              <a:rPr sz="1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endParaRPr sz="1400">
              <a:latin typeface="Arial"/>
              <a:cs typeface="Arial"/>
            </a:endParaRPr>
          </a:p>
          <a:p>
            <a:pPr marL="90166" marR="1254063">
              <a:lnSpc>
                <a:spcPts val="1651"/>
              </a:lnSpc>
              <a:spcBef>
                <a:spcPts val="6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home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-s</a:t>
            </a:r>
            <a:r>
              <a:rPr sz="1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-t 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</a:t>
            </a:r>
            <a:r>
              <a:rPr sz="1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endParaRPr sz="1400">
              <a:latin typeface="Arial"/>
              <a:cs typeface="Arial"/>
            </a:endParaRPr>
          </a:p>
          <a:p>
            <a:pPr marL="90166">
              <a:lnSpc>
                <a:spcPts val="1600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home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-s</a:t>
            </a:r>
            <a:r>
              <a:rPr sz="1400" b="1" spc="-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388" y="2563012"/>
            <a:ext cx="2772411" cy="138865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93345" rIns="0" bIns="0" rtlCol="0">
            <a:spAutoFit/>
          </a:bodyPr>
          <a:lstStyle/>
          <a:p>
            <a:pPr marL="90166" marR="739104">
              <a:lnSpc>
                <a:spcPts val="1651"/>
              </a:lnSpc>
              <a:spcBef>
                <a:spcPts val="73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 tareas</a:t>
            </a:r>
            <a:r>
              <a:rPr sz="1400" b="1" spc="-1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--routing 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tareas -s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-t</a:t>
            </a:r>
            <a:endParaRPr sz="1400">
              <a:latin typeface="Arial"/>
              <a:cs typeface="Arial"/>
            </a:endParaRPr>
          </a:p>
          <a:p>
            <a:pPr marL="90166" marR="780375">
              <a:lnSpc>
                <a:spcPts val="1651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libros</a:t>
            </a:r>
            <a:r>
              <a:rPr sz="1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--routing 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libros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-s</a:t>
            </a:r>
            <a:r>
              <a:rPr sz="1400" b="1" spc="-5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-t</a:t>
            </a:r>
            <a:endParaRPr sz="1400">
              <a:latin typeface="Arial"/>
              <a:cs typeface="Arial"/>
            </a:endParaRPr>
          </a:p>
          <a:p>
            <a:pPr marL="90166" marR="423524">
              <a:lnSpc>
                <a:spcPts val="1651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m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contactos</a:t>
            </a:r>
            <a:r>
              <a:rPr sz="1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--routing 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ng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c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contactos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-s</a:t>
            </a:r>
            <a:r>
              <a:rPr sz="1400" b="1" spc="-5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306381" y="1885475"/>
            <a:ext cx="39371" cy="31115"/>
            <a:chOff x="5306382" y="1885475"/>
            <a:chExt cx="39370" cy="31115"/>
          </a:xfrm>
        </p:grpSpPr>
        <p:sp>
          <p:nvSpPr>
            <p:cNvPr id="7" name="object 7"/>
            <p:cNvSpPr/>
            <p:nvPr/>
          </p:nvSpPr>
          <p:spPr>
            <a:xfrm>
              <a:off x="5311145" y="18902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11145" y="189023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483881" y="3705651"/>
            <a:ext cx="39371" cy="31115"/>
            <a:chOff x="5483882" y="3705650"/>
            <a:chExt cx="39370" cy="31115"/>
          </a:xfrm>
        </p:grpSpPr>
        <p:sp>
          <p:nvSpPr>
            <p:cNvPr id="10" name="object 10"/>
            <p:cNvSpPr/>
            <p:nvPr/>
          </p:nvSpPr>
          <p:spPr>
            <a:xfrm>
              <a:off x="5488645" y="37104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30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88645" y="371041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30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50209D6F-0148-3340-8C9F-DF99394AF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1" y="910063"/>
            <a:ext cx="3695700" cy="2679011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544131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5" dirty="0">
                <a:solidFill>
                  <a:srgbClr val="4A4A4A"/>
                </a:solidFill>
              </a:rPr>
              <a:t>Vistas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11" dirty="0">
                <a:solidFill>
                  <a:srgbClr val="4A4A4A"/>
                </a:solidFill>
              </a:rPr>
              <a:t>los </a:t>
            </a:r>
            <a:r>
              <a:rPr sz="2700" spc="25" dirty="0">
                <a:solidFill>
                  <a:srgbClr val="4A4A4A"/>
                </a:solidFill>
              </a:rPr>
              <a:t>componentes</a:t>
            </a:r>
            <a:r>
              <a:rPr sz="2700" spc="-60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básicos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27852" y="810584"/>
            <a:ext cx="748855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funcionalidad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creamos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un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-51" dirty="0">
                <a:solidFill>
                  <a:srgbClr val="4A4A4A"/>
                </a:solidFill>
                <a:latin typeface="Calibri"/>
                <a:cs typeface="Calibri"/>
              </a:rPr>
              <a:t>“flat”,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 </a:t>
            </a:r>
            <a:r>
              <a:rPr sz="2000" spc="-5" dirty="0">
                <a:solidFill>
                  <a:srgbClr val="4A4A4A"/>
                </a:solidFill>
                <a:latin typeface="Calibri"/>
                <a:cs typeface="Calibri"/>
              </a:rPr>
              <a:t>estilo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y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template </a:t>
            </a:r>
            <a:r>
              <a:rPr sz="2000" spc="-60" dirty="0">
                <a:solidFill>
                  <a:srgbClr val="4A4A4A"/>
                </a:solidFill>
                <a:latin typeface="Calibri"/>
                <a:cs typeface="Calibri"/>
              </a:rPr>
              <a:t>“in</a:t>
            </a:r>
            <a:r>
              <a:rPr sz="2000" spc="-2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-51" dirty="0">
                <a:solidFill>
                  <a:srgbClr val="4A4A4A"/>
                </a:solidFill>
                <a:latin typeface="Calibri"/>
                <a:cs typeface="Calibri"/>
              </a:rPr>
              <a:t>line”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64600" y="1705499"/>
            <a:ext cx="4673600" cy="2566537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02871" rIns="0" bIns="0" rtlCol="0">
            <a:spAutoFit/>
          </a:bodyPr>
          <a:lstStyle/>
          <a:p>
            <a:pPr marL="165092" marR="2898630" indent="-80007">
              <a:lnSpc>
                <a:spcPct val="136900"/>
              </a:lnSpc>
              <a:spcBef>
                <a:spcPts val="811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Component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selector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kc-home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template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448C27"/>
                </a:solidFill>
                <a:latin typeface="Courier New"/>
                <a:cs typeface="Courier New"/>
              </a:rPr>
              <a:t>`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="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row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"&gt;</a:t>
            </a:r>
            <a:endParaRPr sz="1051">
              <a:latin typeface="Courier New"/>
              <a:cs typeface="Courier New"/>
            </a:endParaRPr>
          </a:p>
          <a:p>
            <a:pPr marL="485751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&lt;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kc-componente</a:t>
            </a:r>
            <a:r>
              <a:rPr sz="1051" spc="-1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="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col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"&gt;&lt;/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kc-kc-componente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85751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...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&lt;/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65092" marR="3699326">
              <a:lnSpc>
                <a:spcPct val="136900"/>
              </a:lnSpc>
            </a:pPr>
            <a:r>
              <a:rPr sz="1051" dirty="0">
                <a:solidFill>
                  <a:srgbClr val="448C27"/>
                </a:solidFill>
                <a:latin typeface="Courier New"/>
                <a:cs typeface="Courier New"/>
              </a:rPr>
              <a:t>`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styles:</a:t>
            </a:r>
            <a:r>
              <a:rPr sz="1051" spc="-95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[]</a:t>
            </a:r>
            <a:endParaRPr sz="1051">
              <a:latin typeface="Courier New"/>
              <a:cs typeface="Courier New"/>
            </a:endParaRPr>
          </a:p>
          <a:p>
            <a:pPr marL="85087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85087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075" y="2153216"/>
            <a:ext cx="1734820" cy="109946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Los </a:t>
            </a:r>
            <a:r>
              <a:rPr sz="1400" dirty="0">
                <a:latin typeface="Arial"/>
                <a:cs typeface="Arial"/>
              </a:rPr>
              <a:t>componentes  </a:t>
            </a:r>
            <a:r>
              <a:rPr sz="1400" spc="-5" dirty="0">
                <a:latin typeface="Arial"/>
                <a:cs typeface="Arial"/>
              </a:rPr>
              <a:t>específicos de </a:t>
            </a:r>
            <a:r>
              <a:rPr sz="1400" dirty="0">
                <a:latin typeface="Arial"/>
                <a:cs typeface="Arial"/>
              </a:rPr>
              <a:t>cada  módulo se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incorporan  en este </a:t>
            </a:r>
            <a:r>
              <a:rPr sz="1400" dirty="0">
                <a:latin typeface="Arial"/>
                <a:cs typeface="Arial"/>
              </a:rPr>
              <a:t>componente  </a:t>
            </a:r>
            <a:r>
              <a:rPr sz="1400" spc="-5" dirty="0">
                <a:latin typeface="Arial"/>
                <a:cs typeface="Arial"/>
              </a:rPr>
              <a:t>básico de</a:t>
            </a:r>
            <a:r>
              <a:rPr sz="1400" spc="-5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referencia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1" y="2495550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43" marR="5080" indent="-626079">
              <a:lnSpc>
                <a:spcPts val="2851"/>
              </a:lnSpc>
              <a:spcBef>
                <a:spcPts val="220"/>
              </a:spcBef>
              <a:tabLst>
                <a:tab pos="3929818" algn="l"/>
              </a:tabLst>
            </a:pPr>
            <a:r>
              <a:rPr lang="es-ES" sz="2400" spc="15" dirty="0">
                <a:solidFill>
                  <a:srgbClr val="4A4A4A"/>
                </a:solidFill>
              </a:rPr>
              <a:t>2.b. </a:t>
            </a:r>
            <a:r>
              <a:rPr lang="es-ES" sz="2400" spc="-5" dirty="0">
                <a:solidFill>
                  <a:srgbClr val="4A4A4A"/>
                </a:solidFill>
              </a:rPr>
              <a:t>Enrutamiento </a:t>
            </a:r>
            <a:r>
              <a:rPr lang="es-ES" sz="2400" dirty="0">
                <a:solidFill>
                  <a:srgbClr val="4A4A4A"/>
                </a:solidFill>
              </a:rPr>
              <a:t>y</a:t>
            </a:r>
            <a:r>
              <a:rPr lang="es-ES" sz="2400" spc="-31" dirty="0">
                <a:solidFill>
                  <a:srgbClr val="4A4A4A"/>
                </a:solidFill>
              </a:rPr>
              <a:t> </a:t>
            </a:r>
            <a:r>
              <a:rPr lang="es-ES" sz="2400" spc="-5" dirty="0">
                <a:solidFill>
                  <a:srgbClr val="4A4A4A"/>
                </a:solidFill>
              </a:rPr>
              <a:t>navegación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31702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7237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1" dirty="0">
                <a:solidFill>
                  <a:srgbClr val="4A4A4A"/>
                </a:solidFill>
              </a:rPr>
              <a:t>SPA: </a:t>
            </a:r>
            <a:r>
              <a:rPr sz="2700" spc="-11" dirty="0">
                <a:solidFill>
                  <a:srgbClr val="4A4A4A"/>
                </a:solidFill>
              </a:rPr>
              <a:t>Single-Page</a:t>
            </a:r>
            <a:r>
              <a:rPr sz="2700" spc="-5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Applications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62000" y="971551"/>
            <a:ext cx="2819400" cy="3090077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25104" indent="-313039">
              <a:spcBef>
                <a:spcPts val="3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dirty="0">
                <a:latin typeface="Arial"/>
                <a:cs typeface="Arial"/>
              </a:rPr>
              <a:t>C</a:t>
            </a:r>
            <a:r>
              <a:rPr sz="1600" dirty="0" err="1">
                <a:latin typeface="Arial"/>
                <a:cs typeface="Arial"/>
              </a:rPr>
              <a:t>arga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completa</a:t>
            </a:r>
          </a:p>
          <a:p>
            <a:pPr marL="325104">
              <a:spcBef>
                <a:spcPts val="255"/>
              </a:spcBef>
            </a:pPr>
            <a:r>
              <a:rPr sz="1600" spc="-5" dirty="0">
                <a:latin typeface="Arial"/>
                <a:cs typeface="Arial"/>
              </a:rPr>
              <a:t>en </a:t>
            </a:r>
            <a:r>
              <a:rPr sz="1600" b="1" spc="-5" dirty="0">
                <a:latin typeface="Arial"/>
                <a:cs typeface="Arial"/>
              </a:rPr>
              <a:t>una sola</a:t>
            </a:r>
            <a:r>
              <a:rPr sz="1600" b="1" spc="-9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página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2100" dirty="0">
              <a:latin typeface="Arial"/>
              <a:cs typeface="Arial"/>
            </a:endParaRPr>
          </a:p>
          <a:p>
            <a:pPr marL="325104" indent="-313039">
              <a:buSzPct val="68750"/>
              <a:buFont typeface="Arial"/>
              <a:buChar char="●"/>
              <a:tabLst>
                <a:tab pos="325104" algn="l"/>
                <a:tab pos="325739" algn="l"/>
              </a:tabLst>
            </a:pPr>
            <a:r>
              <a:rPr sz="1600" b="1" spc="-5" dirty="0">
                <a:latin typeface="Arial"/>
                <a:cs typeface="Arial"/>
              </a:rPr>
              <a:t>Asincronicidad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45"/>
              </a:spcBef>
              <a:buFont typeface="Arial"/>
              <a:buChar char="●"/>
            </a:pPr>
            <a:endParaRPr sz="1851" dirty="0">
              <a:latin typeface="Arial"/>
              <a:cs typeface="Arial"/>
            </a:endParaRPr>
          </a:p>
          <a:p>
            <a:pPr marL="325104" marR="5080" indent="-313039">
              <a:lnSpc>
                <a:spcPct val="113300"/>
              </a:lnSpc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spc="-5" dirty="0">
                <a:latin typeface="Arial"/>
                <a:cs typeface="Arial"/>
              </a:rPr>
              <a:t>L</a:t>
            </a:r>
            <a:r>
              <a:rPr sz="1600" spc="-5" dirty="0" err="1">
                <a:latin typeface="Arial"/>
                <a:cs typeface="Arial"/>
              </a:rPr>
              <a:t>imitada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dependencia  del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servidor</a:t>
            </a:r>
            <a:endParaRPr sz="1600" dirty="0">
              <a:latin typeface="Arial"/>
              <a:cs typeface="Arial"/>
            </a:endParaRPr>
          </a:p>
          <a:p>
            <a:pPr>
              <a:spcBef>
                <a:spcPts val="15"/>
              </a:spcBef>
              <a:buFont typeface="Arial"/>
              <a:buChar char="●"/>
            </a:pPr>
            <a:endParaRPr sz="2100" dirty="0">
              <a:latin typeface="Arial"/>
              <a:cs typeface="Arial"/>
            </a:endParaRPr>
          </a:p>
          <a:p>
            <a:pPr marL="325104" indent="-313039"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spc="-5" dirty="0">
                <a:latin typeface="Arial"/>
                <a:cs typeface="Arial"/>
              </a:rPr>
              <a:t>A</a:t>
            </a:r>
            <a:r>
              <a:rPr sz="1600" spc="-5" dirty="0" err="1">
                <a:latin typeface="Arial"/>
                <a:cs typeface="Arial"/>
              </a:rPr>
              <a:t>proximación</a:t>
            </a:r>
            <a:endParaRPr sz="1600" dirty="0">
              <a:latin typeface="Arial"/>
              <a:cs typeface="Arial"/>
            </a:endParaRPr>
          </a:p>
          <a:p>
            <a:pPr marL="325104" marR="219064">
              <a:lnSpc>
                <a:spcPct val="113300"/>
              </a:lnSpc>
            </a:pP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las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aplicaciones  de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escritorio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7517" y="887543"/>
            <a:ext cx="3580291" cy="3470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3717291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35" dirty="0">
                <a:solidFill>
                  <a:srgbClr val="4A4A4A"/>
                </a:solidFill>
              </a:rPr>
              <a:t>Orígenes: </a:t>
            </a:r>
            <a:r>
              <a:rPr sz="2700" spc="-15" dirty="0">
                <a:solidFill>
                  <a:srgbClr val="4A4A4A"/>
                </a:solidFill>
              </a:rPr>
              <a:t>AngularJS</a:t>
            </a:r>
            <a:r>
              <a:rPr sz="2700" spc="-55" dirty="0">
                <a:solidFill>
                  <a:srgbClr val="4A4A4A"/>
                </a:solidFill>
              </a:rPr>
              <a:t> </a:t>
            </a:r>
            <a:r>
              <a:rPr sz="2700" spc="11" dirty="0">
                <a:solidFill>
                  <a:srgbClr val="4A4A4A"/>
                </a:solidFill>
              </a:rPr>
              <a:t>1.x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1109457" y="1746252"/>
            <a:ext cx="6503671" cy="3397469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25104" indent="-313039">
              <a:spcBef>
                <a:spcPts val="355"/>
              </a:spcBef>
              <a:buSzPct val="68750"/>
              <a:buFont typeface="Arial"/>
              <a:buChar char="●"/>
              <a:tabLst>
                <a:tab pos="325104" algn="l"/>
                <a:tab pos="325739" algn="l"/>
              </a:tabLst>
            </a:pPr>
            <a:r>
              <a:rPr lang="es-ES" sz="1600" b="1" spc="-5" dirty="0">
                <a:latin typeface="Arial"/>
                <a:cs typeface="Arial"/>
              </a:rPr>
              <a:t>E</a:t>
            </a:r>
            <a:r>
              <a:rPr sz="1600" b="1" spc="-5" dirty="0" err="1">
                <a:latin typeface="Arial"/>
                <a:cs typeface="Arial"/>
              </a:rPr>
              <a:t>xtiende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directamente las funcionalidades</a:t>
            </a:r>
            <a:r>
              <a:rPr sz="1600" spc="3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HTML</a:t>
            </a:r>
            <a:endParaRPr sz="1600" dirty="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spc="-5" dirty="0">
                <a:latin typeface="Arial"/>
                <a:cs typeface="Arial"/>
              </a:rPr>
              <a:t>U</a:t>
            </a:r>
            <a:r>
              <a:rPr sz="1600" spc="-5" dirty="0" err="1">
                <a:latin typeface="Arial"/>
                <a:cs typeface="Arial"/>
              </a:rPr>
              <a:t>tiliza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como </a:t>
            </a:r>
            <a:r>
              <a:rPr sz="1600" spc="-5" dirty="0">
                <a:latin typeface="Arial"/>
                <a:cs typeface="Arial"/>
              </a:rPr>
              <a:t>patrón arquitectónico </a:t>
            </a:r>
            <a:r>
              <a:rPr sz="1600" b="1" dirty="0">
                <a:latin typeface="Arial"/>
                <a:cs typeface="Arial"/>
              </a:rPr>
              <a:t>MVC</a:t>
            </a:r>
            <a:endParaRPr sz="1600" dirty="0">
              <a:latin typeface="Arial"/>
              <a:cs typeface="Arial"/>
            </a:endParaRPr>
          </a:p>
          <a:p>
            <a:pPr marL="325104">
              <a:spcBef>
                <a:spcPts val="255"/>
              </a:spcBef>
            </a:pPr>
            <a:r>
              <a:rPr sz="1600" dirty="0">
                <a:latin typeface="Arial"/>
                <a:cs typeface="Arial"/>
              </a:rPr>
              <a:t>(Modelo, </a:t>
            </a:r>
            <a:r>
              <a:rPr sz="1600" spc="-5" dirty="0">
                <a:latin typeface="Arial"/>
                <a:cs typeface="Arial"/>
              </a:rPr>
              <a:t>Vista, Controlador) 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similares</a:t>
            </a:r>
          </a:p>
          <a:p>
            <a:pPr marL="325104">
              <a:spcBef>
                <a:spcPts val="255"/>
              </a:spcBef>
            </a:pPr>
            <a:r>
              <a:rPr sz="1600" dirty="0">
                <a:latin typeface="Arial"/>
                <a:cs typeface="Arial"/>
              </a:rPr>
              <a:t>(estrictamente sería MV* o MVW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(Model-View-Whatever</a:t>
            </a:r>
            <a:r>
              <a:rPr sz="1600" spc="-5" dirty="0"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spc="-5" dirty="0">
                <a:latin typeface="Arial"/>
                <a:cs typeface="Arial"/>
              </a:rPr>
              <a:t>E</a:t>
            </a:r>
            <a:r>
              <a:rPr sz="1600" spc="-5" dirty="0" err="1">
                <a:latin typeface="Arial"/>
                <a:cs typeface="Arial"/>
              </a:rPr>
              <a:t>stá</a:t>
            </a:r>
            <a:r>
              <a:rPr sz="1600" spc="-5" dirty="0">
                <a:latin typeface="Arial"/>
                <a:cs typeface="Arial"/>
              </a:rPr>
              <a:t> especialmente orientado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la </a:t>
            </a:r>
            <a:r>
              <a:rPr sz="1600" dirty="0">
                <a:latin typeface="Arial"/>
                <a:cs typeface="Arial"/>
              </a:rPr>
              <a:t>creación </a:t>
            </a:r>
            <a:r>
              <a:rPr sz="1600" spc="-5" dirty="0">
                <a:latin typeface="Arial"/>
                <a:cs typeface="Arial"/>
              </a:rPr>
              <a:t>de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aplicaciones</a:t>
            </a:r>
            <a:endParaRPr sz="1600" dirty="0">
              <a:latin typeface="Arial"/>
              <a:cs typeface="Arial"/>
            </a:endParaRPr>
          </a:p>
          <a:p>
            <a:pPr marL="325104">
              <a:spcBef>
                <a:spcPts val="255"/>
              </a:spcBef>
            </a:pPr>
            <a:r>
              <a:rPr sz="1600" b="1" spc="-5" dirty="0">
                <a:latin typeface="Arial"/>
                <a:cs typeface="Arial"/>
              </a:rPr>
              <a:t>SPA (</a:t>
            </a:r>
            <a:r>
              <a:rPr sz="1600" b="1" i="1" spc="-5" dirty="0">
                <a:latin typeface="Arial"/>
                <a:cs typeface="Arial"/>
              </a:rPr>
              <a:t>Single-Page</a:t>
            </a:r>
            <a:r>
              <a:rPr sz="1600" b="1" i="1" spc="-11" dirty="0">
                <a:latin typeface="Arial"/>
                <a:cs typeface="Arial"/>
              </a:rPr>
              <a:t> </a:t>
            </a:r>
            <a:r>
              <a:rPr sz="1600" b="1" i="1" spc="-5" dirty="0">
                <a:latin typeface="Arial"/>
                <a:cs typeface="Arial"/>
              </a:rPr>
              <a:t>Applications</a:t>
            </a:r>
            <a:r>
              <a:rPr sz="1600" b="1" spc="-5" dirty="0">
                <a:latin typeface="Arial"/>
                <a:cs typeface="Arial"/>
              </a:rPr>
              <a:t>)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spc="-5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s </a:t>
            </a:r>
            <a:r>
              <a:rPr sz="1600" dirty="0">
                <a:latin typeface="Arial"/>
                <a:cs typeface="Arial"/>
              </a:rPr>
              <a:t>muy </a:t>
            </a:r>
            <a:r>
              <a:rPr sz="1600" spc="-5" dirty="0">
                <a:latin typeface="Arial"/>
                <a:cs typeface="Arial"/>
              </a:rPr>
              <a:t>eficiente: promueve el uso </a:t>
            </a:r>
            <a:r>
              <a:rPr sz="1600" b="1" spc="-5" dirty="0">
                <a:latin typeface="Arial"/>
                <a:cs typeface="Arial"/>
              </a:rPr>
              <a:t>patrones </a:t>
            </a:r>
            <a:r>
              <a:rPr sz="1600" spc="-5" dirty="0">
                <a:latin typeface="Arial"/>
                <a:cs typeface="Arial"/>
              </a:rPr>
              <a:t>de diseño de</a:t>
            </a:r>
            <a:r>
              <a:rPr sz="1600" spc="-31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software</a:t>
            </a:r>
          </a:p>
          <a:p>
            <a:pPr marL="325104" marR="650842" indent="-313039">
              <a:lnSpc>
                <a:spcPct val="113300"/>
              </a:lnSpc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lang="es-ES" sz="1600" spc="-5" dirty="0">
                <a:latin typeface="Arial"/>
                <a:cs typeface="Arial"/>
              </a:rPr>
              <a:t>P</a:t>
            </a:r>
            <a:r>
              <a:rPr sz="1600" spc="-5" dirty="0" err="1">
                <a:latin typeface="Arial"/>
                <a:cs typeface="Arial"/>
              </a:rPr>
              <a:t>ermite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crear </a:t>
            </a:r>
            <a:r>
              <a:rPr sz="1600" b="1" dirty="0">
                <a:latin typeface="Arial"/>
                <a:cs typeface="Arial"/>
              </a:rPr>
              <a:t>tests </a:t>
            </a:r>
            <a:r>
              <a:rPr sz="1600" b="1" spc="-5" dirty="0">
                <a:latin typeface="Arial"/>
                <a:cs typeface="Arial"/>
              </a:rPr>
              <a:t>unitario</a:t>
            </a:r>
            <a:r>
              <a:rPr sz="1600" spc="-5" dirty="0">
                <a:latin typeface="Arial"/>
                <a:cs typeface="Arial"/>
              </a:rPr>
              <a:t>s </a:t>
            </a:r>
            <a:r>
              <a:rPr sz="1600" dirty="0">
                <a:latin typeface="Arial"/>
                <a:cs typeface="Arial"/>
              </a:rPr>
              <a:t>y </a:t>
            </a:r>
            <a:r>
              <a:rPr sz="1600" i="1" spc="-5" dirty="0">
                <a:latin typeface="Arial"/>
                <a:cs typeface="Arial"/>
              </a:rPr>
              <a:t>End-to-End </a:t>
            </a:r>
            <a:r>
              <a:rPr sz="1600" spc="-5" dirty="0">
                <a:latin typeface="Arial"/>
                <a:cs typeface="Arial"/>
              </a:rPr>
              <a:t>de forma </a:t>
            </a:r>
            <a:r>
              <a:rPr sz="1600" dirty="0">
                <a:latin typeface="Arial"/>
                <a:cs typeface="Arial"/>
              </a:rPr>
              <a:t>sencilla  </a:t>
            </a:r>
            <a:r>
              <a:rPr sz="1600" spc="-5" dirty="0">
                <a:latin typeface="Arial"/>
                <a:cs typeface="Arial"/>
              </a:rPr>
              <a:t>empleando </a:t>
            </a:r>
            <a:r>
              <a:rPr sz="1600" i="1" dirty="0">
                <a:latin typeface="Arial"/>
                <a:cs typeface="Arial"/>
              </a:rPr>
              <a:t>Jasmine </a:t>
            </a:r>
            <a:r>
              <a:rPr sz="1600" dirty="0">
                <a:latin typeface="Arial"/>
                <a:cs typeface="Arial"/>
              </a:rPr>
              <a:t>y</a:t>
            </a:r>
            <a:r>
              <a:rPr sz="1600" spc="-1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Karma</a:t>
            </a:r>
            <a:endParaRPr sz="1600" dirty="0">
              <a:latin typeface="Arial"/>
              <a:cs typeface="Arial"/>
            </a:endParaRPr>
          </a:p>
          <a:p>
            <a:pPr marL="325104" marR="5080" indent="-313039">
              <a:lnSpc>
                <a:spcPct val="113300"/>
              </a:lnSpc>
              <a:buSzPct val="68750"/>
              <a:buChar char="●"/>
              <a:tabLst>
                <a:tab pos="325104" algn="l"/>
                <a:tab pos="325739" algn="l"/>
                <a:tab pos="6105854" algn="l"/>
              </a:tabLst>
            </a:pPr>
            <a:r>
              <a:rPr lang="es-ES"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 esta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 exclusivament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 orientad</a:t>
            </a:r>
            <a:r>
              <a:rPr sz="1600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 l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 lógica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-5" dirty="0">
                <a:latin typeface="Arial"/>
                <a:cs typeface="Arial"/>
              </a:rPr>
              <a:t> e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 u</a:t>
            </a:r>
            <a:r>
              <a:rPr sz="1600" dirty="0">
                <a:latin typeface="Arial"/>
                <a:cs typeface="Arial"/>
              </a:rPr>
              <a:t>n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framewor</a:t>
            </a:r>
            <a:r>
              <a:rPr sz="1600" i="1" dirty="0">
                <a:latin typeface="Arial"/>
                <a:cs typeface="Arial"/>
              </a:rPr>
              <a:t>k	</a:t>
            </a:r>
            <a:r>
              <a:rPr sz="1600" dirty="0">
                <a:latin typeface="Arial"/>
                <a:cs typeface="Arial"/>
              </a:rPr>
              <a:t>muy  </a:t>
            </a:r>
            <a:r>
              <a:rPr sz="1600" spc="-5" dirty="0">
                <a:latin typeface="Arial"/>
                <a:cs typeface="Arial"/>
              </a:rPr>
              <a:t>liviano: no incluye elementos gráficos ni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CSS.</a:t>
            </a:r>
            <a:endParaRPr sz="1600" dirty="0">
              <a:latin typeface="Arial"/>
              <a:cs typeface="Arial"/>
            </a:endParaRPr>
          </a:p>
          <a:p>
            <a:pPr marL="325104" indent="-313039">
              <a:spcBef>
                <a:spcPts val="255"/>
              </a:spcBef>
              <a:buSzPct val="68750"/>
              <a:buChar char="●"/>
              <a:tabLst>
                <a:tab pos="325104" algn="l"/>
                <a:tab pos="325739" algn="l"/>
              </a:tabLst>
            </a:pPr>
            <a:r>
              <a:rPr sz="1600" spc="-5" dirty="0">
                <a:latin typeface="Arial"/>
                <a:cs typeface="Arial"/>
              </a:rPr>
              <a:t>Se </a:t>
            </a:r>
            <a:r>
              <a:rPr sz="1600" dirty="0">
                <a:latin typeface="Arial"/>
                <a:cs typeface="Arial"/>
              </a:rPr>
              <a:t>complementa muy </a:t>
            </a:r>
            <a:r>
              <a:rPr sz="1600" spc="-5" dirty="0">
                <a:latin typeface="Arial"/>
                <a:cs typeface="Arial"/>
              </a:rPr>
              <a:t>bien </a:t>
            </a:r>
            <a:r>
              <a:rPr sz="1600" dirty="0">
                <a:latin typeface="Arial"/>
                <a:cs typeface="Arial"/>
              </a:rPr>
              <a:t>con </a:t>
            </a:r>
            <a:r>
              <a:rPr sz="1600" i="1" spc="-5" dirty="0">
                <a:latin typeface="Arial"/>
                <a:cs typeface="Arial"/>
              </a:rPr>
              <a:t>Bootstrap </a:t>
            </a:r>
            <a:r>
              <a:rPr sz="1600" dirty="0">
                <a:latin typeface="Arial"/>
                <a:cs typeface="Arial"/>
              </a:rPr>
              <a:t>o </a:t>
            </a:r>
            <a:r>
              <a:rPr sz="1600" i="1" dirty="0">
                <a:latin typeface="Arial"/>
                <a:cs typeface="Arial"/>
              </a:rPr>
              <a:t>Material</a:t>
            </a:r>
            <a:r>
              <a:rPr sz="1600" i="1" spc="-31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Design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4726" y="1463210"/>
            <a:ext cx="1300249" cy="126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360426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4A4A4A"/>
                </a:solidFill>
              </a:rPr>
              <a:t>Navegación</a:t>
            </a:r>
            <a:r>
              <a:rPr sz="2700" spc="-51" dirty="0">
                <a:solidFill>
                  <a:srgbClr val="4A4A4A"/>
                </a:solidFill>
              </a:rPr>
              <a:t> </a:t>
            </a:r>
            <a:r>
              <a:rPr sz="2700" spc="51" dirty="0">
                <a:solidFill>
                  <a:srgbClr val="4A4A4A"/>
                </a:solidFill>
              </a:rPr>
              <a:t>“simulada”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7" y="1292792"/>
            <a:ext cx="2644775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60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webs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15" dirty="0">
                <a:solidFill>
                  <a:srgbClr val="4A4A4A"/>
                </a:solidFill>
                <a:latin typeface="Calibri"/>
                <a:cs typeface="Calibri"/>
              </a:rPr>
              <a:t>SPA</a:t>
            </a:r>
            <a:endParaRPr sz="2000">
              <a:latin typeface="Calibri"/>
              <a:cs typeface="Calibri"/>
            </a:endParaRPr>
          </a:p>
          <a:p>
            <a:pPr marL="12700" marR="5080"/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(single 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page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application) 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pueden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tener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varias  pantallas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simulando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navegación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por 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diferentes</a:t>
            </a:r>
            <a:r>
              <a:rPr sz="2000" spc="9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páginas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81583" y="1088654"/>
            <a:ext cx="4753503" cy="2839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281114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1" dirty="0">
                <a:solidFill>
                  <a:srgbClr val="4A4A4A"/>
                </a:solidFill>
              </a:rPr>
              <a:t>Principios</a:t>
            </a:r>
            <a:r>
              <a:rPr sz="2700" spc="-71" dirty="0">
                <a:solidFill>
                  <a:srgbClr val="4A4A4A"/>
                </a:solidFill>
              </a:rPr>
              <a:t> </a:t>
            </a:r>
            <a:r>
              <a:rPr sz="2700" spc="20" dirty="0">
                <a:solidFill>
                  <a:srgbClr val="4A4A4A"/>
                </a:solidFill>
              </a:rPr>
              <a:t>básicos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809895" y="879801"/>
            <a:ext cx="7613015" cy="25490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598" marR="158107" indent="-336534">
              <a:lnSpc>
                <a:spcPct val="116100"/>
              </a:lnSpc>
              <a:spcBef>
                <a:spcPts val="100"/>
              </a:spcBef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El </a:t>
            </a:r>
            <a:r>
              <a:rPr sz="1400" dirty="0">
                <a:latin typeface="Arial"/>
                <a:cs typeface="Arial"/>
              </a:rPr>
              <a:t>componente </a:t>
            </a:r>
            <a:r>
              <a:rPr sz="1400" spc="-5" dirty="0">
                <a:latin typeface="Arial"/>
                <a:cs typeface="Arial"/>
              </a:rPr>
              <a:t>principal de la aplicación (</a:t>
            </a:r>
            <a:r>
              <a:rPr sz="1400" i="1" spc="-5" dirty="0">
                <a:latin typeface="Arial"/>
                <a:cs typeface="Arial"/>
              </a:rPr>
              <a:t>app-root</a:t>
            </a:r>
            <a:r>
              <a:rPr sz="1400" spc="-5" dirty="0">
                <a:latin typeface="Arial"/>
                <a:cs typeface="Arial"/>
              </a:rPr>
              <a:t>) tiene una parte fija </a:t>
            </a:r>
            <a:r>
              <a:rPr sz="1400" dirty="0">
                <a:latin typeface="Arial"/>
                <a:cs typeface="Arial"/>
              </a:rPr>
              <a:t>(cabecera, </a:t>
            </a:r>
            <a:r>
              <a:rPr sz="1400" spc="-5" dirty="0">
                <a:latin typeface="Arial"/>
                <a:cs typeface="Arial"/>
              </a:rPr>
              <a:t>footer) </a:t>
            </a:r>
            <a:r>
              <a:rPr sz="1400" dirty="0">
                <a:latin typeface="Arial"/>
                <a:cs typeface="Arial"/>
              </a:rPr>
              <a:t>y  </a:t>
            </a:r>
            <a:r>
              <a:rPr sz="1400" spc="-5" dirty="0">
                <a:latin typeface="Arial"/>
                <a:cs typeface="Arial"/>
              </a:rPr>
              <a:t>una parte </a:t>
            </a:r>
            <a:r>
              <a:rPr sz="1400" dirty="0">
                <a:latin typeface="Arial"/>
                <a:cs typeface="Arial"/>
              </a:rPr>
              <a:t>cuyo contenido </a:t>
            </a:r>
            <a:r>
              <a:rPr sz="1400" spc="-5" dirty="0">
                <a:latin typeface="Arial"/>
                <a:cs typeface="Arial"/>
              </a:rPr>
              <a:t>depende de la URL "salida"</a:t>
            </a:r>
            <a:r>
              <a:rPr sz="1400" spc="-3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(&lt;</a:t>
            </a:r>
            <a:r>
              <a:rPr sz="1400" i="1" dirty="0">
                <a:latin typeface="Arial"/>
                <a:cs typeface="Arial"/>
              </a:rPr>
              <a:t>router-outlet</a:t>
            </a:r>
            <a:r>
              <a:rPr sz="1400" dirty="0">
                <a:latin typeface="Arial"/>
                <a:cs typeface="Arial"/>
              </a:rPr>
              <a:t>&gt;)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51"/>
              </a:spcBef>
              <a:buFont typeface="Arial"/>
              <a:buChar char="●"/>
            </a:pPr>
            <a:endParaRPr sz="1651">
              <a:latin typeface="Arial"/>
              <a:cs typeface="Arial"/>
            </a:endParaRPr>
          </a:p>
          <a:p>
            <a:pPr marL="348598" marR="5080" indent="-336534">
              <a:lnSpc>
                <a:spcPct val="116100"/>
              </a:lnSpc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En el </a:t>
            </a:r>
            <a:r>
              <a:rPr sz="1400" dirty="0">
                <a:latin typeface="Arial"/>
                <a:cs typeface="Arial"/>
              </a:rPr>
              <a:t>módulo </a:t>
            </a:r>
            <a:r>
              <a:rPr sz="1400" spc="-5" dirty="0">
                <a:latin typeface="Arial"/>
                <a:cs typeface="Arial"/>
              </a:rPr>
              <a:t>de enrutamiento </a:t>
            </a:r>
            <a:r>
              <a:rPr sz="1400" i="1" spc="-5" dirty="0">
                <a:latin typeface="Arial"/>
                <a:cs typeface="Arial"/>
              </a:rPr>
              <a:t>app.routing.module.ts </a:t>
            </a:r>
            <a:r>
              <a:rPr sz="1400" dirty="0">
                <a:latin typeface="Arial"/>
                <a:cs typeface="Arial"/>
              </a:rPr>
              <a:t>se </a:t>
            </a:r>
            <a:r>
              <a:rPr sz="1400" spc="-5" dirty="0">
                <a:latin typeface="Arial"/>
                <a:cs typeface="Arial"/>
              </a:rPr>
              <a:t>define qué </a:t>
            </a:r>
            <a:r>
              <a:rPr sz="1400" dirty="0">
                <a:latin typeface="Arial"/>
                <a:cs typeface="Arial"/>
              </a:rPr>
              <a:t>componente se muestra  </a:t>
            </a:r>
            <a:r>
              <a:rPr sz="1400" spc="-5" dirty="0">
                <a:latin typeface="Arial"/>
                <a:cs typeface="Arial"/>
              </a:rPr>
              <a:t>para </a:t>
            </a:r>
            <a:r>
              <a:rPr sz="1400" dirty="0">
                <a:latin typeface="Arial"/>
                <a:cs typeface="Arial"/>
              </a:rPr>
              <a:t>cada </a:t>
            </a:r>
            <a:r>
              <a:rPr sz="1400" spc="-5" dirty="0">
                <a:latin typeface="Arial"/>
                <a:cs typeface="Arial"/>
              </a:rPr>
              <a:t>URL, es decir </a:t>
            </a:r>
            <a:r>
              <a:rPr sz="1400" b="1" spc="-5" dirty="0">
                <a:latin typeface="Arial"/>
                <a:cs typeface="Arial"/>
              </a:rPr>
              <a:t>las</a:t>
            </a:r>
            <a:r>
              <a:rPr sz="1400" b="1" spc="-1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"rutas"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35"/>
              </a:spcBef>
              <a:buFont typeface="Arial"/>
              <a:buChar char="●"/>
            </a:pPr>
            <a:endParaRPr sz="1900">
              <a:latin typeface="Arial"/>
              <a:cs typeface="Arial"/>
            </a:endParaRPr>
          </a:p>
          <a:p>
            <a:pPr marL="348598" indent="-336534">
              <a:buChar char="●"/>
              <a:tabLst>
                <a:tab pos="347962" algn="l"/>
                <a:tab pos="349234" algn="l"/>
              </a:tabLst>
            </a:pPr>
            <a:r>
              <a:rPr sz="1400" spc="-5" dirty="0">
                <a:latin typeface="Arial"/>
                <a:cs typeface="Arial"/>
              </a:rPr>
              <a:t>Existen </a:t>
            </a:r>
            <a:r>
              <a:rPr sz="1400" dirty="0">
                <a:latin typeface="Arial"/>
                <a:cs typeface="Arial"/>
              </a:rPr>
              <a:t>varias </a:t>
            </a:r>
            <a:r>
              <a:rPr sz="1400" spc="-5" dirty="0">
                <a:latin typeface="Arial"/>
                <a:cs typeface="Arial"/>
              </a:rPr>
              <a:t>formas de </a:t>
            </a:r>
            <a:r>
              <a:rPr sz="1400" dirty="0">
                <a:latin typeface="Arial"/>
                <a:cs typeface="Arial"/>
              </a:rPr>
              <a:t>recorrer </a:t>
            </a:r>
            <a:r>
              <a:rPr sz="1400" spc="-5" dirty="0">
                <a:latin typeface="Arial"/>
                <a:cs typeface="Arial"/>
              </a:rPr>
              <a:t>la aplicación </a:t>
            </a:r>
            <a:r>
              <a:rPr sz="1400" dirty="0">
                <a:latin typeface="Arial"/>
                <a:cs typeface="Arial"/>
              </a:rPr>
              <a:t>(navegar)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  <a:p>
            <a:pPr marL="805775" lvl="1" indent="-337169">
              <a:spcBef>
                <a:spcPts val="271"/>
              </a:spcBef>
              <a:buChar char="○"/>
              <a:tabLst>
                <a:tab pos="805140" algn="l"/>
                <a:tab pos="806411" algn="l"/>
              </a:tabLst>
            </a:pPr>
            <a:r>
              <a:rPr sz="1400" spc="-5" dirty="0">
                <a:latin typeface="Arial"/>
                <a:cs typeface="Arial"/>
              </a:rPr>
              <a:t>Desde la URL indicada al navegador, escribiendo la </a:t>
            </a:r>
            <a:r>
              <a:rPr sz="1400" dirty="0">
                <a:latin typeface="Arial"/>
                <a:cs typeface="Arial"/>
              </a:rPr>
              <a:t>ruta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correcta</a:t>
            </a:r>
            <a:endParaRPr sz="1400">
              <a:latin typeface="Arial"/>
              <a:cs typeface="Arial"/>
            </a:endParaRPr>
          </a:p>
          <a:p>
            <a:pPr marL="805775" lvl="1" indent="-337169">
              <a:spcBef>
                <a:spcPts val="271"/>
              </a:spcBef>
              <a:buChar char="○"/>
              <a:tabLst>
                <a:tab pos="805140" algn="l"/>
                <a:tab pos="806411" algn="l"/>
              </a:tabLst>
            </a:pPr>
            <a:r>
              <a:rPr sz="1400" spc="-5" dirty="0">
                <a:latin typeface="Arial"/>
                <a:cs typeface="Arial"/>
              </a:rPr>
              <a:t>Desde los links específicos para navegar dentro de la aplicación web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([</a:t>
            </a:r>
            <a:r>
              <a:rPr sz="1400" i="1" spc="-5" dirty="0">
                <a:latin typeface="Arial"/>
                <a:cs typeface="Arial"/>
              </a:rPr>
              <a:t>routerLink</a:t>
            </a:r>
            <a:r>
              <a:rPr sz="1400" spc="-5" dirty="0">
                <a:latin typeface="Arial"/>
                <a:cs typeface="Arial"/>
              </a:rPr>
              <a:t>])</a:t>
            </a:r>
            <a:endParaRPr sz="1400">
              <a:latin typeface="Arial"/>
              <a:cs typeface="Arial"/>
            </a:endParaRPr>
          </a:p>
          <a:p>
            <a:pPr marL="805775" lvl="1" indent="-337169">
              <a:spcBef>
                <a:spcPts val="271"/>
              </a:spcBef>
              <a:buChar char="○"/>
              <a:tabLst>
                <a:tab pos="805140" algn="l"/>
                <a:tab pos="806411" algn="l"/>
              </a:tabLst>
            </a:pPr>
            <a:r>
              <a:rPr sz="1400" spc="-5" dirty="0">
                <a:latin typeface="Arial"/>
                <a:cs typeface="Arial"/>
              </a:rPr>
              <a:t>Desde el </a:t>
            </a:r>
            <a:r>
              <a:rPr sz="1400" dirty="0">
                <a:latin typeface="Arial"/>
                <a:cs typeface="Arial"/>
              </a:rPr>
              <a:t>código, </a:t>
            </a:r>
            <a:r>
              <a:rPr sz="1400" spc="-5" dirty="0">
                <a:latin typeface="Arial"/>
                <a:cs typeface="Arial"/>
              </a:rPr>
              <a:t>de forma programática, gracias al </a:t>
            </a:r>
            <a:r>
              <a:rPr sz="1400" dirty="0">
                <a:latin typeface="Arial"/>
                <a:cs typeface="Arial"/>
              </a:rPr>
              <a:t>método</a:t>
            </a:r>
            <a:r>
              <a:rPr sz="1400" spc="3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i="1" spc="-5" dirty="0">
                <a:latin typeface="Arial"/>
                <a:cs typeface="Arial"/>
              </a:rPr>
              <a:t>Router.navigate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37839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45" dirty="0">
                <a:solidFill>
                  <a:srgbClr val="4A4A4A"/>
                </a:solidFill>
              </a:rPr>
              <a:t>Módulo </a:t>
            </a:r>
            <a:r>
              <a:rPr sz="2700" spc="20" dirty="0">
                <a:solidFill>
                  <a:srgbClr val="4A4A4A"/>
                </a:solidFill>
              </a:rPr>
              <a:t>de</a:t>
            </a:r>
            <a:r>
              <a:rPr sz="2700" spc="-120" dirty="0">
                <a:solidFill>
                  <a:srgbClr val="4A4A4A"/>
                </a:solidFill>
              </a:rPr>
              <a:t> </a:t>
            </a:r>
            <a:r>
              <a:rPr sz="2700" spc="5" dirty="0">
                <a:solidFill>
                  <a:srgbClr val="4A4A4A"/>
                </a:solidFill>
              </a:rPr>
              <a:t>enrutamiento</a:t>
            </a:r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3491053" y="738450"/>
            <a:ext cx="4924425" cy="3667125"/>
          </a:xfrm>
          <a:custGeom>
            <a:avLst/>
            <a:gdLst/>
            <a:ahLst/>
            <a:cxnLst/>
            <a:rect l="l" t="t" r="r" b="b"/>
            <a:pathLst>
              <a:path w="4924425" h="3667125">
                <a:moveTo>
                  <a:pt x="4924199" y="3666599"/>
                </a:moveTo>
                <a:lnTo>
                  <a:pt x="0" y="3666599"/>
                </a:lnTo>
                <a:lnTo>
                  <a:pt x="0" y="0"/>
                </a:lnTo>
                <a:lnTo>
                  <a:pt x="4924199" y="0"/>
                </a:lnTo>
                <a:lnTo>
                  <a:pt x="4924199" y="366659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91053" y="738450"/>
            <a:ext cx="4924425" cy="3597974"/>
          </a:xfrm>
          <a:prstGeom prst="rect">
            <a:avLst/>
          </a:prstGeom>
          <a:ln w="9524">
            <a:solidFill>
              <a:srgbClr val="980000"/>
            </a:solidFill>
          </a:ln>
        </p:spPr>
        <p:txBody>
          <a:bodyPr vert="horz" wrap="square" lIns="0" tIns="74931" rIns="0" bIns="0" rtlCol="0">
            <a:spAutoFit/>
          </a:bodyPr>
          <a:lstStyle/>
          <a:p>
            <a:pPr marL="85721">
              <a:spcBef>
                <a:spcPts val="591"/>
              </a:spcBef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NgModule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b="1" spc="-1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@angular/core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85721" marR="269227">
              <a:lnSpc>
                <a:spcPct val="136900"/>
              </a:lnSpc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RouterModule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@angular/router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HomeComponent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./home/home.component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AboutComponent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b="1" spc="-60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./about/about.component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85721">
              <a:spcBef>
                <a:spcPts val="835"/>
              </a:spcBef>
            </a:pP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const routes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Routes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= 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4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path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home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',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component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HomeComponent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},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4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path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about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',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component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AboutComponent</a:t>
            </a:r>
            <a:r>
              <a:rPr sz="1051" b="1" spc="-11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},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4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path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'',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pathMatch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full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',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redirectTo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'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home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b="1" spc="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4"/>
              </a:spcBef>
            </a:pP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85721">
              <a:spcBef>
                <a:spcPts val="831"/>
              </a:spcBef>
            </a:pP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NgModule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165727" marR="1549323">
              <a:lnSpc>
                <a:spcPct val="136900"/>
              </a:lnSpc>
            </a:pP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imports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RouterModule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forRoot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routes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)]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, 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exports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b="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RouterModule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4"/>
              </a:spcBef>
            </a:pP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4"/>
              </a:spcBef>
            </a:pP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class AppRoutingModule </a:t>
            </a:r>
            <a:r>
              <a:rPr sz="1051" b="1" dirty="0">
                <a:solidFill>
                  <a:srgbClr val="777777"/>
                </a:solidFill>
                <a:latin typeface="Courier New"/>
                <a:cs typeface="Courier New"/>
              </a:rPr>
              <a:t>{ 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5402" y="1168939"/>
            <a:ext cx="2277745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Constante en la que </a:t>
            </a:r>
            <a:r>
              <a:rPr sz="1400" dirty="0">
                <a:latin typeface="Arial"/>
                <a:cs typeface="Arial"/>
              </a:rPr>
              <a:t>se  </a:t>
            </a:r>
            <a:r>
              <a:rPr sz="1400" spc="-5" dirty="0">
                <a:latin typeface="Arial"/>
                <a:cs typeface="Arial"/>
              </a:rPr>
              <a:t>definen las </a:t>
            </a:r>
            <a:r>
              <a:rPr sz="1400" dirty="0">
                <a:latin typeface="Arial"/>
                <a:cs typeface="Arial"/>
              </a:rPr>
              <a:t>rutas, </a:t>
            </a:r>
            <a:r>
              <a:rPr sz="1400" spc="-5" dirty="0">
                <a:latin typeface="Arial"/>
                <a:cs typeface="Arial"/>
              </a:rPr>
              <a:t>incluyendo  una por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defecto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015112" y="1510163"/>
            <a:ext cx="659765" cy="1883411"/>
            <a:chOff x="3015112" y="1510162"/>
            <a:chExt cx="659765" cy="1883410"/>
          </a:xfrm>
        </p:grpSpPr>
        <p:sp>
          <p:nvSpPr>
            <p:cNvPr id="7" name="object 7"/>
            <p:cNvSpPr/>
            <p:nvPr/>
          </p:nvSpPr>
          <p:spPr>
            <a:xfrm>
              <a:off x="3019874" y="1514924"/>
              <a:ext cx="610235" cy="250190"/>
            </a:xfrm>
            <a:custGeom>
              <a:avLst/>
              <a:gdLst/>
              <a:ahLst/>
              <a:cxnLst/>
              <a:rect l="l" t="t" r="r" b="b"/>
              <a:pathLst>
                <a:path w="610235" h="250189">
                  <a:moveTo>
                    <a:pt x="0" y="0"/>
                  </a:moveTo>
                  <a:lnTo>
                    <a:pt x="610104" y="249562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24022" y="1749926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45964" y="30926"/>
                  </a:moveTo>
                  <a:lnTo>
                    <a:pt x="0" y="29123"/>
                  </a:lnTo>
                  <a:lnTo>
                    <a:pt x="11912" y="0"/>
                  </a:lnTo>
                  <a:lnTo>
                    <a:pt x="45964" y="30926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24022" y="1749926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0" y="29123"/>
                  </a:moveTo>
                  <a:lnTo>
                    <a:pt x="45964" y="30926"/>
                  </a:lnTo>
                  <a:lnTo>
                    <a:pt x="11912" y="0"/>
                  </a:lnTo>
                  <a:lnTo>
                    <a:pt x="0" y="29123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6149" y="3222724"/>
              <a:ext cx="393065" cy="150495"/>
            </a:xfrm>
            <a:custGeom>
              <a:avLst/>
              <a:gdLst/>
              <a:ahLst/>
              <a:cxnLst/>
              <a:rect l="l" t="t" r="r" b="b"/>
              <a:pathLst>
                <a:path w="393064" h="150495">
                  <a:moveTo>
                    <a:pt x="0" y="0"/>
                  </a:moveTo>
                  <a:lnTo>
                    <a:pt x="392724" y="150275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63251" y="335830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45993" y="30141"/>
                  </a:moveTo>
                  <a:lnTo>
                    <a:pt x="0" y="29387"/>
                  </a:lnTo>
                  <a:lnTo>
                    <a:pt x="11245" y="0"/>
                  </a:lnTo>
                  <a:lnTo>
                    <a:pt x="45993" y="30141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63251" y="335830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29387"/>
                  </a:moveTo>
                  <a:lnTo>
                    <a:pt x="45993" y="30141"/>
                  </a:lnTo>
                  <a:lnTo>
                    <a:pt x="11245" y="0"/>
                  </a:lnTo>
                  <a:lnTo>
                    <a:pt x="0" y="29387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1676" y="2876737"/>
            <a:ext cx="2327275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 </a:t>
            </a:r>
            <a:r>
              <a:rPr sz="1400" dirty="0">
                <a:latin typeface="Arial"/>
                <a:cs typeface="Arial"/>
              </a:rPr>
              <a:t>módulo </a:t>
            </a:r>
            <a:r>
              <a:rPr sz="1400" spc="-5" dirty="0">
                <a:latin typeface="Arial"/>
                <a:cs typeface="Arial"/>
              </a:rPr>
              <a:t>de enrutamiento  de Angular </a:t>
            </a:r>
            <a:r>
              <a:rPr sz="1400" dirty="0">
                <a:latin typeface="Arial"/>
                <a:cs typeface="Arial"/>
              </a:rPr>
              <a:t>se configura  </a:t>
            </a:r>
            <a:r>
              <a:rPr sz="1400" spc="-5" dirty="0">
                <a:latin typeface="Arial"/>
                <a:cs typeface="Arial"/>
              </a:rPr>
              <a:t>pasándole las </a:t>
            </a:r>
            <a:r>
              <a:rPr sz="1400" dirty="0">
                <a:latin typeface="Arial"/>
                <a:cs typeface="Arial"/>
              </a:rPr>
              <a:t>rutas</a:t>
            </a:r>
            <a:r>
              <a:rPr sz="1400" spc="-9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definidas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7110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Componentes </a:t>
            </a:r>
            <a:r>
              <a:rPr sz="2700" spc="-5" dirty="0">
                <a:solidFill>
                  <a:srgbClr val="4A4A4A"/>
                </a:solidFill>
              </a:rPr>
              <a:t>main </a:t>
            </a:r>
            <a:r>
              <a:rPr sz="2700" dirty="0">
                <a:solidFill>
                  <a:srgbClr val="4A4A4A"/>
                </a:solidFill>
              </a:rPr>
              <a:t>y </a:t>
            </a:r>
            <a:r>
              <a:rPr sz="2700" spc="-5" dirty="0">
                <a:solidFill>
                  <a:srgbClr val="4A4A4A"/>
                </a:solidFill>
              </a:rPr>
              <a:t>menu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spc="-140" dirty="0">
                <a:solidFill>
                  <a:srgbClr val="4A4A4A"/>
                </a:solidFill>
              </a:rPr>
              <a:t>(1)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42592" y="820641"/>
            <a:ext cx="7324725" cy="15441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marR="5080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25" dirty="0">
                <a:solidFill>
                  <a:srgbClr val="4A4A4A"/>
                </a:solidFill>
                <a:latin typeface="Calibri"/>
                <a:cs typeface="Calibri"/>
              </a:rPr>
              <a:t>Como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componentes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main y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menu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están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CoreModule,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es 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necesario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éste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importe</a:t>
            </a:r>
            <a:r>
              <a:rPr sz="2000" spc="25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RouterModule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4A4A4A"/>
              </a:buClr>
              <a:buFont typeface="Arial"/>
              <a:buChar char="●"/>
            </a:pPr>
            <a:endParaRPr sz="1951">
              <a:latin typeface="Calibri"/>
              <a:cs typeface="Calibri"/>
            </a:endParaRPr>
          </a:p>
          <a:p>
            <a:pPr marL="394315" marR="252716" indent="-382252">
              <a:spcBef>
                <a:spcPts val="5"/>
              </a:spcBef>
              <a:buFont typeface="Arial"/>
              <a:buChar char="●"/>
              <a:tabLst>
                <a:tab pos="394315" algn="l"/>
                <a:tab pos="394951" algn="l"/>
              </a:tabLst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main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incluye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router-outlet,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define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 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zona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220" dirty="0">
                <a:solidFill>
                  <a:srgbClr val="4A4A4A"/>
                </a:solidFill>
                <a:latin typeface="Calibri"/>
                <a:cs typeface="Calibri"/>
              </a:rPr>
              <a:t>SPA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varía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función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navegación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73273" y="2785825"/>
            <a:ext cx="3270251" cy="1533881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85721">
              <a:spcBef>
                <a:spcPts val="155"/>
              </a:spcBef>
            </a:pP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&lt;!-- main component html</a:t>
            </a:r>
            <a:r>
              <a:rPr sz="1051" b="1" i="1" spc="-25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AAAAAA"/>
                </a:solidFill>
                <a:latin typeface="Courier New"/>
                <a:cs typeface="Courier New"/>
              </a:rPr>
              <a:t>--&gt;</a:t>
            </a:r>
            <a:endParaRPr sz="105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85721">
              <a:spcBef>
                <a:spcPts val="831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container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main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main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325739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router-outlet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router-outlet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165727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main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div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70" y="128365"/>
            <a:ext cx="47110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Componentes </a:t>
            </a:r>
            <a:r>
              <a:rPr sz="2700" spc="-5" dirty="0">
                <a:solidFill>
                  <a:srgbClr val="4A4A4A"/>
                </a:solidFill>
              </a:rPr>
              <a:t>main </a:t>
            </a:r>
            <a:r>
              <a:rPr sz="2700" dirty="0">
                <a:solidFill>
                  <a:srgbClr val="4A4A4A"/>
                </a:solidFill>
              </a:rPr>
              <a:t>y </a:t>
            </a:r>
            <a:r>
              <a:rPr sz="2700" spc="-5" dirty="0">
                <a:solidFill>
                  <a:srgbClr val="4A4A4A"/>
                </a:solidFill>
              </a:rPr>
              <a:t>menu</a:t>
            </a:r>
            <a:r>
              <a:rPr sz="2700" spc="-75" dirty="0">
                <a:solidFill>
                  <a:srgbClr val="4A4A4A"/>
                </a:solidFill>
              </a:rPr>
              <a:t> </a:t>
            </a:r>
            <a:r>
              <a:rPr sz="2700" spc="-140" dirty="0">
                <a:solidFill>
                  <a:srgbClr val="4A4A4A"/>
                </a:solidFill>
              </a:rPr>
              <a:t>(2)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42593" y="820640"/>
            <a:ext cx="7430771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15" marR="5080" indent="-382252">
              <a:spcBef>
                <a:spcPts val="100"/>
              </a:spcBef>
              <a:buFont typeface="Arial"/>
              <a:buChar char="●"/>
              <a:tabLst>
                <a:tab pos="394315" algn="l"/>
                <a:tab pos="394951" algn="l"/>
                <a:tab pos="3549474" algn="l"/>
              </a:tabLst>
            </a:pPr>
            <a:r>
              <a:rPr sz="2000" spc="11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menu,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en </a:t>
            </a:r>
            <a:r>
              <a:rPr sz="2000" spc="15" dirty="0">
                <a:solidFill>
                  <a:srgbClr val="4A4A4A"/>
                </a:solidFill>
                <a:latin typeface="Calibri"/>
                <a:cs typeface="Calibri"/>
              </a:rPr>
              <a:t>lugar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href,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utiliza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propiedad  </a:t>
            </a:r>
            <a:r>
              <a:rPr sz="2000" b="1" spc="-11" dirty="0">
                <a:solidFill>
                  <a:srgbClr val="4A4A4A"/>
                </a:solidFill>
                <a:latin typeface="Arial"/>
                <a:cs typeface="Arial"/>
              </a:rPr>
              <a:t>routerLink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hacer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referencia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al </a:t>
            </a:r>
            <a:r>
              <a:rPr sz="2000" spc="31" dirty="0">
                <a:solidFill>
                  <a:srgbClr val="4A4A4A"/>
                </a:solidFill>
                <a:latin typeface="Calibri"/>
                <a:cs typeface="Calibri"/>
              </a:rPr>
              <a:t>nombre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las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rutas.  </a:t>
            </a:r>
            <a:r>
              <a:rPr sz="2000" spc="15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propiedad </a:t>
            </a:r>
            <a:r>
              <a:rPr sz="2000" b="1" spc="-11" dirty="0">
                <a:solidFill>
                  <a:srgbClr val="4A4A4A"/>
                </a:solidFill>
                <a:latin typeface="Arial"/>
                <a:cs typeface="Arial"/>
              </a:rPr>
              <a:t>routerLinkActive="active"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aplica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ruta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activa 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clase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active</a:t>
            </a:r>
            <a:r>
              <a:rPr sz="2000" spc="2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000" spc="1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Bootstrap	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para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resalte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frente </a:t>
            </a:r>
            <a:r>
              <a:rPr sz="2000" spc="80" dirty="0">
                <a:solidFill>
                  <a:srgbClr val="4A4A4A"/>
                </a:solidFill>
                <a:latin typeface="Calibri"/>
                <a:cs typeface="Calibri"/>
              </a:rPr>
              <a:t>a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los 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otras 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rutas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5077" y="2630074"/>
            <a:ext cx="7092315" cy="1362040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65727">
              <a:spcBef>
                <a:spcPts val="55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nav-item nav-link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05745">
              <a:spcBef>
                <a:spcPts val="465"/>
              </a:spcBef>
            </a:pPr>
            <a:r>
              <a:rPr sz="1051" b="1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dirty="0">
                <a:solidFill>
                  <a:srgbClr val="4B83CD"/>
                </a:solidFill>
                <a:latin typeface="Courier New"/>
                <a:cs typeface="Courier New"/>
              </a:rPr>
              <a:t>a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nav-link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routerLink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home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routerLinkActive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active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Inicio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a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nav-item nav-link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405745">
              <a:spcBef>
                <a:spcPts val="465"/>
              </a:spcBef>
            </a:pPr>
            <a:r>
              <a:rPr sz="1051" b="1" dirty="0">
                <a:solidFill>
                  <a:srgbClr val="91B3E0"/>
                </a:solidFill>
                <a:latin typeface="Courier New"/>
                <a:cs typeface="Courier New"/>
              </a:rPr>
              <a:t>&lt;</a:t>
            </a:r>
            <a:r>
              <a:rPr sz="1051" b="1" dirty="0">
                <a:solidFill>
                  <a:srgbClr val="4B83CD"/>
                </a:solidFill>
                <a:latin typeface="Courier New"/>
                <a:cs typeface="Courier New"/>
              </a:rPr>
              <a:t>a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class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nav-link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 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routerLink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about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i="1" spc="-5" dirty="0">
                <a:solidFill>
                  <a:srgbClr val="8190A0"/>
                </a:solidFill>
                <a:latin typeface="Courier New"/>
                <a:cs typeface="Courier New"/>
              </a:rPr>
              <a:t>routerLinkActive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=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448C27"/>
                </a:solidFill>
                <a:latin typeface="Courier New"/>
                <a:cs typeface="Courier New"/>
              </a:rPr>
              <a:t>active</a:t>
            </a:r>
            <a:r>
              <a:rPr sz="1051" b="1" spc="-5" dirty="0">
                <a:solidFill>
                  <a:srgbClr val="777777"/>
                </a:solidFill>
                <a:latin typeface="Courier New"/>
                <a:cs typeface="Courier New"/>
              </a:rPr>
              <a:t>"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Acerca</a:t>
            </a:r>
            <a:r>
              <a:rPr sz="1051" b="1" dirty="0">
                <a:solidFill>
                  <a:srgbClr val="333333"/>
                </a:solidFill>
                <a:latin typeface="Courier New"/>
                <a:cs typeface="Courier New"/>
              </a:rPr>
              <a:t> </a:t>
            </a:r>
            <a:r>
              <a:rPr sz="1051" b="1" spc="-5" dirty="0">
                <a:solidFill>
                  <a:srgbClr val="333333"/>
                </a:solidFill>
                <a:latin typeface="Courier New"/>
                <a:cs typeface="Courier New"/>
              </a:rPr>
              <a:t>de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a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&lt;/</a:t>
            </a:r>
            <a:r>
              <a:rPr sz="1051" b="1" spc="-5" dirty="0">
                <a:solidFill>
                  <a:srgbClr val="4B83CD"/>
                </a:solidFill>
                <a:latin typeface="Courier New"/>
                <a:cs typeface="Courier New"/>
              </a:rPr>
              <a:t>li</a:t>
            </a:r>
            <a:r>
              <a:rPr sz="1051" b="1" spc="-5" dirty="0">
                <a:solidFill>
                  <a:srgbClr val="91B3E0"/>
                </a:solidFill>
                <a:latin typeface="Courier New"/>
                <a:cs typeface="Courier New"/>
              </a:rPr>
              <a:t>&gt;</a:t>
            </a:r>
            <a:endParaRPr sz="105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635508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5" dirty="0">
                <a:solidFill>
                  <a:srgbClr val="4A4A4A"/>
                </a:solidFill>
              </a:rPr>
              <a:t>Carga perezosa </a:t>
            </a:r>
            <a:r>
              <a:rPr sz="2700" spc="20" dirty="0">
                <a:solidFill>
                  <a:srgbClr val="4A4A4A"/>
                </a:solidFill>
              </a:rPr>
              <a:t>de </a:t>
            </a:r>
            <a:r>
              <a:rPr sz="2700" spc="25" dirty="0">
                <a:solidFill>
                  <a:srgbClr val="4A4A4A"/>
                </a:solidFill>
              </a:rPr>
              <a:t>módulos: </a:t>
            </a:r>
            <a:r>
              <a:rPr sz="2700" spc="-35" dirty="0">
                <a:solidFill>
                  <a:srgbClr val="4A4A4A"/>
                </a:solidFill>
              </a:rPr>
              <a:t>lazy</a:t>
            </a:r>
            <a:r>
              <a:rPr sz="2700" spc="-85" dirty="0">
                <a:solidFill>
                  <a:srgbClr val="4A4A4A"/>
                </a:solidFill>
              </a:rPr>
              <a:t> </a:t>
            </a:r>
            <a:r>
              <a:rPr sz="2700" spc="15" dirty="0">
                <a:solidFill>
                  <a:srgbClr val="4A4A4A"/>
                </a:solidFill>
              </a:rPr>
              <a:t>loading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68" y="971550"/>
            <a:ext cx="7604759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5" dirty="0">
                <a:solidFill>
                  <a:srgbClr val="4A4A4A"/>
                </a:solidFill>
                <a:latin typeface="Calibri"/>
                <a:cs typeface="Calibri"/>
              </a:rPr>
              <a:t>objeto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definidor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una </a:t>
            </a:r>
            <a:r>
              <a:rPr sz="2000" spc="-15" dirty="0">
                <a:solidFill>
                  <a:srgbClr val="4A4A4A"/>
                </a:solidFill>
                <a:latin typeface="Calibri"/>
                <a:cs typeface="Calibri"/>
              </a:rPr>
              <a:t>ruta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sustituye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la </a:t>
            </a:r>
            <a:r>
              <a:rPr sz="2000" spc="40" dirty="0">
                <a:solidFill>
                  <a:srgbClr val="4A4A4A"/>
                </a:solidFill>
                <a:latin typeface="Calibri"/>
                <a:cs typeface="Calibri"/>
              </a:rPr>
              <a:t>propiedad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  </a:t>
            </a:r>
            <a:r>
              <a:rPr sz="2000" spc="25" dirty="0" err="1">
                <a:solidFill>
                  <a:srgbClr val="4A4A4A"/>
                </a:solidFill>
                <a:latin typeface="Calibri"/>
                <a:cs typeface="Calibri"/>
              </a:rPr>
              <a:t>por</a:t>
            </a:r>
            <a:r>
              <a:rPr sz="2000" spc="2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b="1" spc="-11" dirty="0" err="1">
                <a:solidFill>
                  <a:srgbClr val="4A4A4A"/>
                </a:solidFill>
                <a:latin typeface="Arial"/>
                <a:cs typeface="Arial"/>
              </a:rPr>
              <a:t>loadChildren</a:t>
            </a:r>
            <a:r>
              <a:rPr lang="es-ES" sz="2000" b="1" spc="-11" dirty="0">
                <a:solidFill>
                  <a:srgbClr val="4A4A4A"/>
                </a:solidFill>
                <a:latin typeface="Calibri"/>
                <a:cs typeface="Calibri"/>
              </a:rPr>
              <a:t>.</a:t>
            </a:r>
            <a:r>
              <a:rPr lang="es-ES" sz="2000" spc="-11" dirty="0">
                <a:solidFill>
                  <a:srgbClr val="4A4A4A"/>
                </a:solidFill>
                <a:latin typeface="Calibri"/>
                <a:cs typeface="Calibri"/>
              </a:rPr>
              <a:t>El formato de este enrutamiento se ha visto modificado en las últimas versiones de Angular.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6176" y="2494352"/>
            <a:ext cx="7743024" cy="2230098"/>
          </a:xfrm>
          <a:prstGeom prst="rect">
            <a:avLst/>
          </a:prstGeom>
          <a:solidFill>
            <a:srgbClr val="FFF1CC"/>
          </a:solidFill>
          <a:ln w="9524">
            <a:solidFill>
              <a:srgbClr val="980000"/>
            </a:solidFill>
          </a:ln>
        </p:spPr>
        <p:txBody>
          <a:bodyPr vert="horz" wrap="square" lIns="0" tIns="99060" rIns="0" bIns="0" rtlCol="0">
            <a:spAutoFit/>
          </a:bodyPr>
          <a:lstStyle/>
          <a:p>
            <a:pPr marL="85721">
              <a:spcBef>
                <a:spcPts val="780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 routes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Routes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endParaRPr sz="1051" dirty="0">
              <a:latin typeface="Courier New"/>
              <a:cs typeface="Courier New"/>
            </a:endParaRPr>
          </a:p>
          <a:p>
            <a:pPr marL="165727">
              <a:spcBef>
                <a:spcPts val="465"/>
              </a:spcBef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...</a:t>
            </a:r>
            <a:endParaRPr sz="1051" dirty="0">
              <a:latin typeface="Courier New"/>
              <a:cs typeface="Courier New"/>
            </a:endParaRPr>
          </a:p>
          <a:p>
            <a:pPr marL="165727">
              <a:spcBef>
                <a:spcPts val="465"/>
              </a:spcBef>
            </a:pP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 { </a:t>
            </a:r>
            <a:r>
              <a:rPr lang="es-ES" sz="1051" dirty="0" err="1">
                <a:solidFill>
                  <a:srgbClr val="777777"/>
                </a:solidFill>
                <a:latin typeface="Courier New"/>
                <a:cs typeface="Courier New"/>
              </a:rPr>
              <a:t>path</a:t>
            </a: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: 'tareas’,</a:t>
            </a:r>
          </a:p>
          <a:p>
            <a:pPr marL="165727">
              <a:spcBef>
                <a:spcPts val="465"/>
              </a:spcBef>
            </a:pP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   </a:t>
            </a:r>
            <a:r>
              <a:rPr lang="es-ES" sz="1051" dirty="0" err="1">
                <a:solidFill>
                  <a:srgbClr val="777777"/>
                </a:solidFill>
                <a:latin typeface="Courier New"/>
                <a:cs typeface="Courier New"/>
              </a:rPr>
              <a:t>loadChildren</a:t>
            </a: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: () =&gt; </a:t>
            </a:r>
            <a:r>
              <a:rPr lang="es-ES" sz="1051" dirty="0" err="1">
                <a:solidFill>
                  <a:srgbClr val="777777"/>
                </a:solidFill>
                <a:latin typeface="Courier New"/>
                <a:cs typeface="Courier New"/>
              </a:rPr>
              <a:t>import</a:t>
            </a: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('</a:t>
            </a:r>
            <a:r>
              <a:rPr lang="es-ES" sz="1051" dirty="0" err="1">
                <a:solidFill>
                  <a:srgbClr val="777777"/>
                </a:solidFill>
                <a:latin typeface="Courier New"/>
                <a:cs typeface="Courier New"/>
              </a:rPr>
              <a:t>src</a:t>
            </a: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/app/tareas/</a:t>
            </a:r>
            <a:r>
              <a:rPr lang="es-ES" sz="1051" dirty="0" err="1">
                <a:solidFill>
                  <a:srgbClr val="777777"/>
                </a:solidFill>
                <a:latin typeface="Courier New"/>
                <a:cs typeface="Courier New"/>
              </a:rPr>
              <a:t>tareas.module</a:t>
            </a: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').</a:t>
            </a:r>
            <a:r>
              <a:rPr lang="es-ES" sz="1051" dirty="0" err="1">
                <a:solidFill>
                  <a:srgbClr val="777777"/>
                </a:solidFill>
                <a:latin typeface="Courier New"/>
                <a:cs typeface="Courier New"/>
              </a:rPr>
              <a:t>then</a:t>
            </a: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(m =&gt; </a:t>
            </a:r>
            <a:r>
              <a:rPr lang="es-ES" sz="1051" dirty="0" err="1">
                <a:solidFill>
                  <a:srgbClr val="777777"/>
                </a:solidFill>
                <a:latin typeface="Courier New"/>
                <a:cs typeface="Courier New"/>
              </a:rPr>
              <a:t>m.TareasModule</a:t>
            </a: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)},</a:t>
            </a:r>
          </a:p>
          <a:p>
            <a:pPr marL="165727">
              <a:spcBef>
                <a:spcPts val="465"/>
              </a:spcBef>
            </a:pP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 { </a:t>
            </a:r>
            <a:r>
              <a:rPr lang="es-ES" sz="1051" dirty="0" err="1">
                <a:solidFill>
                  <a:srgbClr val="777777"/>
                </a:solidFill>
                <a:latin typeface="Courier New"/>
                <a:cs typeface="Courier New"/>
              </a:rPr>
              <a:t>path</a:t>
            </a: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: 'libros’,</a:t>
            </a:r>
          </a:p>
          <a:p>
            <a:pPr marL="165727">
              <a:spcBef>
                <a:spcPts val="465"/>
              </a:spcBef>
            </a:pP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   </a:t>
            </a:r>
            <a:r>
              <a:rPr lang="es-ES" sz="1051" dirty="0" err="1">
                <a:solidFill>
                  <a:srgbClr val="777777"/>
                </a:solidFill>
                <a:latin typeface="Courier New"/>
                <a:cs typeface="Courier New"/>
              </a:rPr>
              <a:t>loadChildren</a:t>
            </a: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: () =&gt; </a:t>
            </a:r>
            <a:r>
              <a:rPr lang="es-ES" sz="1051" dirty="0" err="1">
                <a:solidFill>
                  <a:srgbClr val="777777"/>
                </a:solidFill>
                <a:latin typeface="Courier New"/>
                <a:cs typeface="Courier New"/>
              </a:rPr>
              <a:t>import</a:t>
            </a: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('</a:t>
            </a:r>
            <a:r>
              <a:rPr lang="es-ES" sz="1051" dirty="0" err="1">
                <a:solidFill>
                  <a:srgbClr val="777777"/>
                </a:solidFill>
                <a:latin typeface="Courier New"/>
                <a:cs typeface="Courier New"/>
              </a:rPr>
              <a:t>src</a:t>
            </a: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/app/libros/</a:t>
            </a:r>
            <a:r>
              <a:rPr lang="es-ES" sz="1051" dirty="0" err="1">
                <a:solidFill>
                  <a:srgbClr val="777777"/>
                </a:solidFill>
                <a:latin typeface="Courier New"/>
                <a:cs typeface="Courier New"/>
              </a:rPr>
              <a:t>libros.module</a:t>
            </a: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').</a:t>
            </a:r>
            <a:r>
              <a:rPr lang="es-ES" sz="1051" dirty="0" err="1">
                <a:solidFill>
                  <a:srgbClr val="777777"/>
                </a:solidFill>
                <a:latin typeface="Courier New"/>
                <a:cs typeface="Courier New"/>
              </a:rPr>
              <a:t>then</a:t>
            </a: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(m =&gt; </a:t>
            </a:r>
            <a:r>
              <a:rPr lang="es-ES" sz="1051" dirty="0" err="1">
                <a:solidFill>
                  <a:srgbClr val="777777"/>
                </a:solidFill>
                <a:latin typeface="Courier New"/>
                <a:cs typeface="Courier New"/>
              </a:rPr>
              <a:t>m.LibrosModule</a:t>
            </a: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)},</a:t>
            </a:r>
          </a:p>
          <a:p>
            <a:pPr marL="165727">
              <a:spcBef>
                <a:spcPts val="465"/>
              </a:spcBef>
            </a:pP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 { </a:t>
            </a:r>
            <a:r>
              <a:rPr lang="es-ES" sz="1051" dirty="0" err="1">
                <a:solidFill>
                  <a:srgbClr val="777777"/>
                </a:solidFill>
                <a:latin typeface="Courier New"/>
                <a:cs typeface="Courier New"/>
              </a:rPr>
              <a:t>path</a:t>
            </a: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: 'contactos’,</a:t>
            </a:r>
          </a:p>
          <a:p>
            <a:pPr marL="165727">
              <a:spcBef>
                <a:spcPts val="465"/>
              </a:spcBef>
            </a:pP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   </a:t>
            </a:r>
            <a:r>
              <a:rPr lang="es-ES" sz="1051" dirty="0" err="1">
                <a:solidFill>
                  <a:srgbClr val="777777"/>
                </a:solidFill>
                <a:latin typeface="Courier New"/>
                <a:cs typeface="Courier New"/>
              </a:rPr>
              <a:t>loadChildren</a:t>
            </a: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: () =&gt; </a:t>
            </a:r>
            <a:r>
              <a:rPr lang="es-ES" sz="1051" dirty="0" err="1">
                <a:solidFill>
                  <a:srgbClr val="777777"/>
                </a:solidFill>
                <a:latin typeface="Courier New"/>
                <a:cs typeface="Courier New"/>
              </a:rPr>
              <a:t>import</a:t>
            </a: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('</a:t>
            </a:r>
            <a:r>
              <a:rPr lang="es-ES" sz="1051" dirty="0" err="1">
                <a:solidFill>
                  <a:srgbClr val="777777"/>
                </a:solidFill>
                <a:latin typeface="Courier New"/>
                <a:cs typeface="Courier New"/>
              </a:rPr>
              <a:t>src</a:t>
            </a: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/app/contactos/</a:t>
            </a:r>
            <a:r>
              <a:rPr lang="es-ES" sz="1051" dirty="0" err="1">
                <a:solidFill>
                  <a:srgbClr val="777777"/>
                </a:solidFill>
                <a:latin typeface="Courier New"/>
                <a:cs typeface="Courier New"/>
              </a:rPr>
              <a:t>contactos.module</a:t>
            </a: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').</a:t>
            </a:r>
            <a:r>
              <a:rPr lang="es-ES" sz="1051" dirty="0" err="1">
                <a:solidFill>
                  <a:srgbClr val="777777"/>
                </a:solidFill>
                <a:latin typeface="Courier New"/>
                <a:cs typeface="Courier New"/>
              </a:rPr>
              <a:t>then</a:t>
            </a: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(m =&gt; </a:t>
            </a:r>
            <a:r>
              <a:rPr lang="es-ES" sz="1051" dirty="0" err="1">
                <a:solidFill>
                  <a:srgbClr val="777777"/>
                </a:solidFill>
                <a:latin typeface="Courier New"/>
                <a:cs typeface="Courier New"/>
              </a:rPr>
              <a:t>m.ContactosModule</a:t>
            </a:r>
            <a:r>
              <a:rPr lang="es-ES" sz="1051" dirty="0">
                <a:solidFill>
                  <a:srgbClr val="777777"/>
                </a:solidFill>
                <a:latin typeface="Courier New"/>
                <a:cs typeface="Courier New"/>
              </a:rPr>
              <a:t>)},</a:t>
            </a:r>
            <a:r>
              <a:rPr lang="es-ES" sz="1051" spc="-5" dirty="0">
                <a:solidFill>
                  <a:srgbClr val="777777"/>
                </a:solidFill>
                <a:latin typeface="Courier New"/>
                <a:cs typeface="Courier New"/>
              </a:rPr>
              <a:t>...</a:t>
            </a:r>
            <a:endParaRPr lang="es-ES" sz="1051" dirty="0">
              <a:latin typeface="Courier New"/>
              <a:cs typeface="Courier New"/>
            </a:endParaRPr>
          </a:p>
          <a:p>
            <a:pPr marL="85721">
              <a:spcBef>
                <a:spcPts val="465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9" y="128365"/>
            <a:ext cx="414083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15" dirty="0">
                <a:solidFill>
                  <a:srgbClr val="4A4A4A"/>
                </a:solidFill>
              </a:rPr>
              <a:t>Subrouting </a:t>
            </a:r>
            <a:r>
              <a:rPr sz="2700" spc="-31" dirty="0">
                <a:solidFill>
                  <a:srgbClr val="4A4A4A"/>
                </a:solidFill>
              </a:rPr>
              <a:t>en </a:t>
            </a:r>
            <a:r>
              <a:rPr sz="2700" spc="11" dirty="0">
                <a:solidFill>
                  <a:srgbClr val="4A4A4A"/>
                </a:solidFill>
              </a:rPr>
              <a:t>los</a:t>
            </a:r>
            <a:r>
              <a:rPr sz="2700" spc="-80" dirty="0">
                <a:solidFill>
                  <a:srgbClr val="4A4A4A"/>
                </a:solidFill>
              </a:rPr>
              <a:t> </a:t>
            </a:r>
            <a:r>
              <a:rPr sz="2700" spc="31" dirty="0">
                <a:solidFill>
                  <a:srgbClr val="4A4A4A"/>
                </a:solidFill>
              </a:rPr>
              <a:t>módulos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13573" y="791651"/>
            <a:ext cx="731393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145" dirty="0">
                <a:solidFill>
                  <a:srgbClr val="4A4A4A"/>
                </a:solidFill>
                <a:latin typeface="Calibri"/>
                <a:cs typeface="Calibri"/>
              </a:rPr>
              <a:t>Cada </a:t>
            </a:r>
            <a:r>
              <a:rPr sz="2000" spc="35" dirty="0">
                <a:solidFill>
                  <a:srgbClr val="4A4A4A"/>
                </a:solidFill>
                <a:latin typeface="Calibri"/>
                <a:cs typeface="Calibri"/>
              </a:rPr>
              <a:t>módulo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carga </a:t>
            </a:r>
            <a:r>
              <a:rPr sz="2000" spc="-11" dirty="0">
                <a:solidFill>
                  <a:srgbClr val="4A4A4A"/>
                </a:solidFill>
                <a:latin typeface="Calibri"/>
                <a:cs typeface="Calibri"/>
              </a:rPr>
              <a:t>diferida </a:t>
            </a:r>
            <a:r>
              <a:rPr sz="2000" spc="-20" dirty="0">
                <a:solidFill>
                  <a:srgbClr val="4A4A4A"/>
                </a:solidFill>
                <a:latin typeface="Calibri"/>
                <a:cs typeface="Calibri"/>
              </a:rPr>
              <a:t>tiene </a:t>
            </a:r>
            <a:r>
              <a:rPr sz="2000" spc="95" dirty="0">
                <a:solidFill>
                  <a:srgbClr val="4A4A4A"/>
                </a:solidFill>
                <a:latin typeface="Calibri"/>
                <a:cs typeface="Calibri"/>
              </a:rPr>
              <a:t>su </a:t>
            </a:r>
            <a:r>
              <a:rPr sz="2000" spc="20" dirty="0">
                <a:solidFill>
                  <a:srgbClr val="4A4A4A"/>
                </a:solidFill>
                <a:latin typeface="Calibri"/>
                <a:cs typeface="Calibri"/>
              </a:rPr>
              <a:t>propio </a:t>
            </a:r>
            <a:r>
              <a:rPr sz="2000" spc="11" dirty="0">
                <a:solidFill>
                  <a:srgbClr val="4A4A4A"/>
                </a:solidFill>
                <a:latin typeface="Calibri"/>
                <a:cs typeface="Calibri"/>
              </a:rPr>
              <a:t>enrutador,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será 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realmente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 </a:t>
            </a:r>
            <a:r>
              <a:rPr sz="2000" spc="51" dirty="0">
                <a:solidFill>
                  <a:srgbClr val="4A4A4A"/>
                </a:solidFill>
                <a:latin typeface="Calibri"/>
                <a:cs typeface="Calibri"/>
              </a:rPr>
              <a:t>que </a:t>
            </a:r>
            <a:r>
              <a:rPr sz="2000" spc="105" dirty="0">
                <a:solidFill>
                  <a:srgbClr val="4A4A4A"/>
                </a:solidFill>
                <a:latin typeface="Calibri"/>
                <a:cs typeface="Calibri"/>
              </a:rPr>
              <a:t>se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encargue </a:t>
            </a:r>
            <a:r>
              <a:rPr sz="2000" spc="65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000" spc="60" dirty="0">
                <a:solidFill>
                  <a:srgbClr val="4A4A4A"/>
                </a:solidFill>
                <a:latin typeface="Calibri"/>
                <a:cs typeface="Calibri"/>
              </a:rPr>
              <a:t>cargar </a:t>
            </a:r>
            <a:r>
              <a:rPr sz="2000" spc="-31" dirty="0">
                <a:solidFill>
                  <a:srgbClr val="4A4A4A"/>
                </a:solidFill>
                <a:latin typeface="Calibri"/>
                <a:cs typeface="Calibri"/>
              </a:rPr>
              <a:t>el</a:t>
            </a:r>
            <a:r>
              <a:rPr sz="2000" spc="71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45" dirty="0">
                <a:solidFill>
                  <a:srgbClr val="4A4A4A"/>
                </a:solidFill>
                <a:latin typeface="Calibri"/>
                <a:cs typeface="Calibri"/>
              </a:rPr>
              <a:t>componente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8089" y="1590464"/>
            <a:ext cx="5142231" cy="3013711"/>
            <a:chOff x="3278087" y="1590462"/>
            <a:chExt cx="5142230" cy="3013710"/>
          </a:xfrm>
        </p:grpSpPr>
        <p:sp>
          <p:nvSpPr>
            <p:cNvPr id="5" name="object 5"/>
            <p:cNvSpPr/>
            <p:nvPr/>
          </p:nvSpPr>
          <p:spPr>
            <a:xfrm>
              <a:off x="3282850" y="1595225"/>
              <a:ext cx="5132705" cy="3004185"/>
            </a:xfrm>
            <a:custGeom>
              <a:avLst/>
              <a:gdLst/>
              <a:ahLst/>
              <a:cxnLst/>
              <a:rect l="l" t="t" r="r" b="b"/>
              <a:pathLst>
                <a:path w="5132705" h="3004185">
                  <a:moveTo>
                    <a:pt x="5132399" y="3003599"/>
                  </a:moveTo>
                  <a:lnTo>
                    <a:pt x="0" y="3003599"/>
                  </a:lnTo>
                  <a:lnTo>
                    <a:pt x="0" y="0"/>
                  </a:lnTo>
                  <a:lnTo>
                    <a:pt x="5132399" y="0"/>
                  </a:lnTo>
                  <a:lnTo>
                    <a:pt x="5132399" y="30035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82850" y="1595225"/>
              <a:ext cx="5132705" cy="3004185"/>
            </a:xfrm>
            <a:custGeom>
              <a:avLst/>
              <a:gdLst/>
              <a:ahLst/>
              <a:cxnLst/>
              <a:rect l="l" t="t" r="r" b="b"/>
              <a:pathLst>
                <a:path w="5132705" h="3004185">
                  <a:moveTo>
                    <a:pt x="0" y="0"/>
                  </a:moveTo>
                  <a:lnTo>
                    <a:pt x="5132399" y="0"/>
                  </a:lnTo>
                  <a:lnTo>
                    <a:pt x="5132399" y="3003599"/>
                  </a:lnTo>
                  <a:lnTo>
                    <a:pt x="0" y="300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55875" y="1595949"/>
            <a:ext cx="4427220" cy="662297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NgModule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spc="-11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@angular/core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  <a:p>
            <a:pPr marL="12700" marR="5080">
              <a:lnSpc>
                <a:spcPct val="136900"/>
              </a:lnSpc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Routes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RouterModule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@angular/router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 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import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TareasComponent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 </a:t>
            </a: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from</a:t>
            </a:r>
            <a:r>
              <a:rPr sz="1051" spc="-45" dirty="0">
                <a:solidFill>
                  <a:srgbClr val="4B83C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</a:t>
            </a:r>
            <a:r>
              <a:rPr sz="1051" spc="-5" dirty="0">
                <a:solidFill>
                  <a:srgbClr val="448C27"/>
                </a:solidFill>
                <a:latin typeface="Courier New"/>
                <a:cs typeface="Courier New"/>
              </a:rPr>
              <a:t>./tareas.component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';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5877" y="2472248"/>
            <a:ext cx="3386455" cy="685829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const routes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Routes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=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endParaRPr sz="1051">
              <a:latin typeface="Courier New"/>
              <a:cs typeface="Courier New"/>
            </a:endParaRPr>
          </a:p>
          <a:p>
            <a:pPr marL="92706">
              <a:spcBef>
                <a:spcPts val="464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path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'',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component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TareasComponent</a:t>
            </a:r>
            <a:r>
              <a:rPr sz="1051" spc="-55" dirty="0">
                <a:solidFill>
                  <a:srgbClr val="793E9D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},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4"/>
              </a:spcBef>
            </a:pP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;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55877" y="3348551"/>
            <a:ext cx="3386455" cy="1128899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@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NgModule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endParaRPr sz="1051">
              <a:latin typeface="Courier New"/>
              <a:cs typeface="Courier New"/>
            </a:endParaRPr>
          </a:p>
          <a:p>
            <a:pPr marL="92706" marR="5080">
              <a:lnSpc>
                <a:spcPct val="136900"/>
              </a:lnSpc>
            </a:pP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imports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RouterModule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.</a:t>
            </a:r>
            <a:r>
              <a:rPr sz="1051" b="1" spc="-5" dirty="0">
                <a:solidFill>
                  <a:srgbClr val="AA3731"/>
                </a:solidFill>
                <a:latin typeface="Courier New"/>
                <a:cs typeface="Courier New"/>
              </a:rPr>
              <a:t>forChild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(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routes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)]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, 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exports</a:t>
            </a:r>
            <a:r>
              <a:rPr sz="1051" spc="-5" dirty="0">
                <a:solidFill>
                  <a:srgbClr val="777777"/>
                </a:solidFill>
                <a:latin typeface="Courier New"/>
                <a:cs typeface="Courier New"/>
              </a:rPr>
              <a:t>:</a:t>
            </a:r>
            <a:r>
              <a:rPr sz="1051" spc="-11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[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RouterModule</a:t>
            </a:r>
            <a:r>
              <a:rPr sz="1051" spc="-5" dirty="0">
                <a:solidFill>
                  <a:srgbClr val="333333"/>
                </a:solidFill>
                <a:latin typeface="Courier New"/>
                <a:cs typeface="Courier New"/>
              </a:rPr>
              <a:t>]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r>
              <a:rPr sz="1051" dirty="0">
                <a:solidFill>
                  <a:srgbClr val="333333"/>
                </a:solidFill>
                <a:latin typeface="Courier New"/>
                <a:cs typeface="Courier New"/>
              </a:rPr>
              <a:t>)</a:t>
            </a:r>
            <a:endParaRPr sz="1051">
              <a:latin typeface="Courier New"/>
              <a:cs typeface="Courier New"/>
            </a:endParaRPr>
          </a:p>
          <a:p>
            <a:pPr marL="12700">
              <a:spcBef>
                <a:spcPts val="465"/>
              </a:spcBef>
            </a:pPr>
            <a:r>
              <a:rPr sz="1051" spc="-5" dirty="0">
                <a:solidFill>
                  <a:srgbClr val="4B83CD"/>
                </a:solidFill>
                <a:latin typeface="Courier New"/>
                <a:cs typeface="Courier New"/>
              </a:rPr>
              <a:t>export </a:t>
            </a:r>
            <a:r>
              <a:rPr sz="1051" spc="-5" dirty="0">
                <a:solidFill>
                  <a:srgbClr val="793E9D"/>
                </a:solidFill>
                <a:latin typeface="Courier New"/>
                <a:cs typeface="Courier New"/>
              </a:rPr>
              <a:t>class </a:t>
            </a:r>
            <a:r>
              <a:rPr sz="1051" b="1" spc="-5" dirty="0">
                <a:solidFill>
                  <a:srgbClr val="793E9D"/>
                </a:solidFill>
                <a:latin typeface="Courier New"/>
                <a:cs typeface="Courier New"/>
              </a:rPr>
              <a:t>TareasRoutingModule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{</a:t>
            </a:r>
            <a:r>
              <a:rPr sz="1051" spc="-20" dirty="0">
                <a:solidFill>
                  <a:srgbClr val="777777"/>
                </a:solidFill>
                <a:latin typeface="Courier New"/>
                <a:cs typeface="Courier New"/>
              </a:rPr>
              <a:t> </a:t>
            </a:r>
            <a:r>
              <a:rPr sz="1051" dirty="0">
                <a:solidFill>
                  <a:srgbClr val="777777"/>
                </a:solidFill>
                <a:latin typeface="Courier New"/>
                <a:cs typeface="Courier New"/>
              </a:rPr>
              <a:t>}</a:t>
            </a:r>
            <a:endParaRPr sz="1051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4053" y="1902989"/>
            <a:ext cx="2614295" cy="109946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El objeto definidor de la </a:t>
            </a:r>
            <a:r>
              <a:rPr sz="1400" dirty="0">
                <a:latin typeface="Arial"/>
                <a:cs typeface="Arial"/>
              </a:rPr>
              <a:t>ruta raíz  </a:t>
            </a:r>
            <a:r>
              <a:rPr sz="1400" spc="-5" dirty="0">
                <a:latin typeface="Arial"/>
                <a:cs typeface="Arial"/>
              </a:rPr>
              <a:t>del </a:t>
            </a:r>
            <a:r>
              <a:rPr sz="1400" dirty="0">
                <a:latin typeface="Arial"/>
                <a:cs typeface="Arial"/>
              </a:rPr>
              <a:t>módulo </a:t>
            </a:r>
            <a:r>
              <a:rPr sz="1400" spc="-5" dirty="0">
                <a:latin typeface="Arial"/>
                <a:cs typeface="Arial"/>
              </a:rPr>
              <a:t>hace </a:t>
            </a:r>
            <a:r>
              <a:rPr sz="1400" dirty="0">
                <a:latin typeface="Arial"/>
                <a:cs typeface="Arial"/>
              </a:rPr>
              <a:t>referencia </a:t>
            </a:r>
            <a:r>
              <a:rPr sz="1400" spc="-5" dirty="0">
                <a:latin typeface="Arial"/>
                <a:cs typeface="Arial"/>
              </a:rPr>
              <a:t>al  </a:t>
            </a:r>
            <a:r>
              <a:rPr sz="1400" dirty="0">
                <a:latin typeface="Arial"/>
                <a:cs typeface="Arial"/>
              </a:rPr>
              <a:t>componente </a:t>
            </a:r>
            <a:r>
              <a:rPr sz="1400" spc="-5" dirty="0">
                <a:latin typeface="Arial"/>
                <a:cs typeface="Arial"/>
              </a:rPr>
              <a:t>principal que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habría  </a:t>
            </a:r>
            <a:r>
              <a:rPr sz="1400" dirty="0">
                <a:latin typeface="Arial"/>
                <a:cs typeface="Arial"/>
              </a:rPr>
              <a:t>sido referenciado </a:t>
            </a:r>
            <a:r>
              <a:rPr sz="1400" spc="-5" dirty="0">
                <a:latin typeface="Arial"/>
                <a:cs typeface="Arial"/>
              </a:rPr>
              <a:t>en el </a:t>
            </a:r>
            <a:r>
              <a:rPr sz="1400" dirty="0">
                <a:latin typeface="Arial"/>
                <a:cs typeface="Arial"/>
              </a:rPr>
              <a:t>router  </a:t>
            </a:r>
            <a:r>
              <a:rPr sz="1400" spc="-5" dirty="0">
                <a:latin typeface="Arial"/>
                <a:cs typeface="Arial"/>
              </a:rPr>
              <a:t>"padre"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5152" y="3404266"/>
            <a:ext cx="2188845" cy="66345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1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Se </a:t>
            </a:r>
            <a:r>
              <a:rPr sz="1400" dirty="0">
                <a:latin typeface="Arial"/>
                <a:cs typeface="Arial"/>
              </a:rPr>
              <a:t>configura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RouterModule  </a:t>
            </a:r>
            <a:r>
              <a:rPr sz="1400" dirty="0">
                <a:latin typeface="Arial"/>
                <a:cs typeface="Arial"/>
              </a:rPr>
              <a:t>mediante su método  </a:t>
            </a:r>
            <a:r>
              <a:rPr sz="1400" spc="-5" dirty="0">
                <a:latin typeface="Arial"/>
                <a:cs typeface="Arial"/>
              </a:rPr>
              <a:t>forChild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19164" y="2441913"/>
            <a:ext cx="461645" cy="1341120"/>
            <a:chOff x="3019162" y="2441912"/>
            <a:chExt cx="461645" cy="1341120"/>
          </a:xfrm>
        </p:grpSpPr>
        <p:sp>
          <p:nvSpPr>
            <p:cNvPr id="13" name="object 13"/>
            <p:cNvSpPr/>
            <p:nvPr/>
          </p:nvSpPr>
          <p:spPr>
            <a:xfrm>
              <a:off x="3023924" y="3758548"/>
              <a:ext cx="314960" cy="19685"/>
            </a:xfrm>
            <a:custGeom>
              <a:avLst/>
              <a:gdLst/>
              <a:ahLst/>
              <a:cxnLst/>
              <a:rect l="l" t="t" r="r" b="b"/>
              <a:pathLst>
                <a:path w="314960" h="19685">
                  <a:moveTo>
                    <a:pt x="0" y="19301"/>
                  </a:moveTo>
                  <a:lnTo>
                    <a:pt x="314656" y="0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37619" y="3742845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1925" y="31406"/>
                  </a:moveTo>
                  <a:lnTo>
                    <a:pt x="0" y="0"/>
                  </a:lnTo>
                  <a:lnTo>
                    <a:pt x="44107" y="13056"/>
                  </a:lnTo>
                  <a:lnTo>
                    <a:pt x="1925" y="31406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37619" y="3742845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1925" y="31406"/>
                  </a:moveTo>
                  <a:lnTo>
                    <a:pt x="44107" y="13056"/>
                  </a:lnTo>
                  <a:lnTo>
                    <a:pt x="0" y="0"/>
                  </a:lnTo>
                  <a:lnTo>
                    <a:pt x="1925" y="31406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23924" y="2446675"/>
              <a:ext cx="420370" cy="386080"/>
            </a:xfrm>
            <a:custGeom>
              <a:avLst/>
              <a:gdLst/>
              <a:ahLst/>
              <a:cxnLst/>
              <a:rect l="l" t="t" r="r" b="b"/>
              <a:pathLst>
                <a:path w="420370" h="386080">
                  <a:moveTo>
                    <a:pt x="0" y="0"/>
                  </a:moveTo>
                  <a:lnTo>
                    <a:pt x="419917" y="385832"/>
                  </a:lnTo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33197" y="2820922"/>
              <a:ext cx="42545" cy="41275"/>
            </a:xfrm>
            <a:custGeom>
              <a:avLst/>
              <a:gdLst/>
              <a:ahLst/>
              <a:cxnLst/>
              <a:rect l="l" t="t" r="r" b="b"/>
              <a:pathLst>
                <a:path w="42545" h="41275">
                  <a:moveTo>
                    <a:pt x="42474" y="40830"/>
                  </a:moveTo>
                  <a:lnTo>
                    <a:pt x="0" y="23169"/>
                  </a:lnTo>
                  <a:lnTo>
                    <a:pt x="21289" y="0"/>
                  </a:lnTo>
                  <a:lnTo>
                    <a:pt x="42474" y="4083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33197" y="2820922"/>
              <a:ext cx="42545" cy="41275"/>
            </a:xfrm>
            <a:custGeom>
              <a:avLst/>
              <a:gdLst/>
              <a:ahLst/>
              <a:cxnLst/>
              <a:rect l="l" t="t" r="r" b="b"/>
              <a:pathLst>
                <a:path w="42545" h="41275">
                  <a:moveTo>
                    <a:pt x="0" y="23169"/>
                  </a:moveTo>
                  <a:lnTo>
                    <a:pt x="42474" y="40830"/>
                  </a:lnTo>
                  <a:lnTo>
                    <a:pt x="21289" y="0"/>
                  </a:lnTo>
                  <a:lnTo>
                    <a:pt x="0" y="23169"/>
                  </a:lnTo>
                  <a:close/>
                </a:path>
              </a:pathLst>
            </a:custGeom>
            <a:ln w="95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1" y="2495550"/>
            <a:ext cx="7058025" cy="38600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8143" marR="5080" indent="-626079">
              <a:lnSpc>
                <a:spcPts val="2851"/>
              </a:lnSpc>
              <a:spcBef>
                <a:spcPts val="220"/>
              </a:spcBef>
              <a:tabLst>
                <a:tab pos="3929818" algn="l"/>
              </a:tabLst>
            </a:pPr>
            <a:r>
              <a:rPr lang="es-ES" sz="2400" spc="-20" dirty="0">
                <a:solidFill>
                  <a:srgbClr val="4A4A4A"/>
                </a:solidFill>
              </a:rPr>
              <a:t>2.c. </a:t>
            </a:r>
            <a:r>
              <a:rPr lang="es-ES" sz="2400" spc="11" dirty="0" err="1">
                <a:solidFill>
                  <a:srgbClr val="4A4A4A"/>
                </a:solidFill>
              </a:rPr>
              <a:t>Testing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71282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18592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700" dirty="0">
                <a:solidFill>
                  <a:srgbClr val="4A4A4A"/>
                </a:solidFill>
              </a:rPr>
              <a:t>Entorno </a:t>
            </a:r>
            <a:r>
              <a:rPr lang="es-ES" sz="2700" spc="20" dirty="0">
                <a:solidFill>
                  <a:srgbClr val="4A4A4A"/>
                </a:solidFill>
              </a:rPr>
              <a:t>de</a:t>
            </a:r>
            <a:r>
              <a:rPr lang="es-ES" sz="2700" spc="-75" dirty="0">
                <a:solidFill>
                  <a:srgbClr val="4A4A4A"/>
                </a:solidFill>
              </a:rPr>
              <a:t> </a:t>
            </a:r>
            <a:r>
              <a:rPr lang="es-ES" sz="2700" spc="20" dirty="0" err="1">
                <a:solidFill>
                  <a:srgbClr val="4A4A4A"/>
                </a:solidFill>
              </a:rPr>
              <a:t>testing</a:t>
            </a:r>
            <a:endParaRPr lang="es-ES" sz="2700"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055BA2F-54EB-F247-8D9C-0A890B12F3E4}"/>
              </a:ext>
            </a:extLst>
          </p:cNvPr>
          <p:cNvSpPr txBox="1"/>
          <p:nvPr/>
        </p:nvSpPr>
        <p:spPr>
          <a:xfrm>
            <a:off x="588169" y="1127103"/>
            <a:ext cx="190881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Pruebas </a:t>
            </a:r>
            <a:r>
              <a:rPr sz="2000" dirty="0">
                <a:solidFill>
                  <a:srgbClr val="4A4A4A"/>
                </a:solidFill>
                <a:latin typeface="Calibri"/>
                <a:cs typeface="Calibri"/>
              </a:rPr>
              <a:t>unitarias  </a:t>
            </a:r>
            <a:r>
              <a:rPr sz="2000" spc="75" dirty="0">
                <a:solidFill>
                  <a:srgbClr val="4A4A4A"/>
                </a:solidFill>
                <a:latin typeface="Calibri"/>
                <a:cs typeface="Calibri"/>
              </a:rPr>
              <a:t>Pruebas</a:t>
            </a:r>
            <a:r>
              <a:rPr sz="2000" spc="8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000" spc="55" dirty="0">
                <a:solidFill>
                  <a:srgbClr val="4A4A4A"/>
                </a:solidFill>
                <a:latin typeface="Calibri"/>
                <a:cs typeface="Calibri"/>
              </a:rPr>
              <a:t>e2e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299A77F5-6FD4-3F4E-9705-E24BC250E1A4}"/>
              </a:ext>
            </a:extLst>
          </p:cNvPr>
          <p:cNvSpPr/>
          <p:nvPr/>
        </p:nvSpPr>
        <p:spPr>
          <a:xfrm>
            <a:off x="2882322" y="1276351"/>
            <a:ext cx="5813055" cy="3329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128365"/>
            <a:ext cx="418592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0" dirty="0">
                <a:solidFill>
                  <a:srgbClr val="4A4A4A"/>
                </a:solidFill>
              </a:rPr>
              <a:t>Pruebas </a:t>
            </a:r>
            <a:r>
              <a:rPr sz="2700" spc="-5" dirty="0">
                <a:solidFill>
                  <a:srgbClr val="4A4A4A"/>
                </a:solidFill>
              </a:rPr>
              <a:t>unitarias:</a:t>
            </a:r>
            <a:r>
              <a:rPr sz="2700" spc="-40" dirty="0">
                <a:solidFill>
                  <a:srgbClr val="4A4A4A"/>
                </a:solidFill>
              </a:rPr>
              <a:t> </a:t>
            </a:r>
            <a:r>
              <a:rPr sz="2700" spc="11" dirty="0">
                <a:solidFill>
                  <a:srgbClr val="4A4A4A"/>
                </a:solidFill>
              </a:rPr>
              <a:t>creación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658073" y="918663"/>
            <a:ext cx="7354571" cy="296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793" indent="-412730">
              <a:lnSpc>
                <a:spcPts val="2865"/>
              </a:lnSpc>
              <a:spcBef>
                <a:spcPts val="100"/>
              </a:spcBef>
              <a:buFont typeface="Arial"/>
              <a:buChar char="●"/>
              <a:tabLst>
                <a:tab pos="424793" algn="l"/>
                <a:tab pos="425429" algn="l"/>
              </a:tabLst>
            </a:pPr>
            <a:r>
              <a:rPr sz="2400" spc="25" dirty="0">
                <a:solidFill>
                  <a:srgbClr val="4A4A4A"/>
                </a:solidFill>
                <a:latin typeface="Calibri"/>
                <a:cs typeface="Calibri"/>
              </a:rPr>
              <a:t>jasmine </a:t>
            </a:r>
            <a:r>
              <a:rPr sz="2400" spc="195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400" spc="15" dirty="0">
                <a:solidFill>
                  <a:srgbClr val="4A4A4A"/>
                </a:solidFill>
                <a:latin typeface="Calibri"/>
                <a:cs typeface="Calibri"/>
              </a:rPr>
              <a:t>framework </a:t>
            </a:r>
            <a:r>
              <a:rPr sz="2400" spc="80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400" spc="23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400" spc="20" dirty="0">
                <a:solidFill>
                  <a:srgbClr val="4A4A4A"/>
                </a:solidFill>
                <a:latin typeface="Calibri"/>
                <a:cs typeface="Calibri"/>
              </a:rPr>
              <a:t>testing</a:t>
            </a:r>
            <a:endParaRPr sz="2400">
              <a:latin typeface="Calibri"/>
              <a:cs typeface="Calibri"/>
            </a:endParaRPr>
          </a:p>
          <a:p>
            <a:pPr marL="881971" lvl="1" indent="-412730">
              <a:lnSpc>
                <a:spcPts val="2851"/>
              </a:lnSpc>
              <a:buFont typeface="Arial"/>
              <a:buChar char="○"/>
              <a:tabLst>
                <a:tab pos="881971" algn="l"/>
                <a:tab pos="882607" algn="l"/>
              </a:tabLst>
            </a:pPr>
            <a:r>
              <a:rPr sz="2400" spc="71" dirty="0">
                <a:solidFill>
                  <a:srgbClr val="4A4A4A"/>
                </a:solidFill>
                <a:latin typeface="Calibri"/>
                <a:cs typeface="Calibri"/>
              </a:rPr>
              <a:t>describe </a:t>
            </a:r>
            <a:r>
              <a:rPr sz="2400" spc="-131" dirty="0">
                <a:solidFill>
                  <a:srgbClr val="4A4A4A"/>
                </a:solidFill>
                <a:latin typeface="Calibri"/>
                <a:cs typeface="Calibri"/>
              </a:rPr>
              <a:t>/</a:t>
            </a:r>
            <a:r>
              <a:rPr sz="2400" spc="16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400" spc="-111" dirty="0">
                <a:solidFill>
                  <a:srgbClr val="4A4A4A"/>
                </a:solidFill>
                <a:latin typeface="Calibri"/>
                <a:cs typeface="Calibri"/>
              </a:rPr>
              <a:t>it</a:t>
            </a:r>
            <a:endParaRPr sz="2400">
              <a:latin typeface="Calibri"/>
              <a:cs typeface="Calibri"/>
            </a:endParaRPr>
          </a:p>
          <a:p>
            <a:pPr marL="881971" lvl="1" indent="-412730">
              <a:lnSpc>
                <a:spcPts val="2851"/>
              </a:lnSpc>
              <a:buFont typeface="Arial"/>
              <a:buChar char="○"/>
              <a:tabLst>
                <a:tab pos="881971" algn="l"/>
                <a:tab pos="882607" algn="l"/>
              </a:tabLst>
            </a:pPr>
            <a:r>
              <a:rPr sz="2400" spc="71" dirty="0">
                <a:solidFill>
                  <a:srgbClr val="4A4A4A"/>
                </a:solidFill>
                <a:latin typeface="Calibri"/>
                <a:cs typeface="Calibri"/>
              </a:rPr>
              <a:t>expect</a:t>
            </a:r>
            <a:endParaRPr sz="2400">
              <a:latin typeface="Calibri"/>
              <a:cs typeface="Calibri"/>
            </a:endParaRPr>
          </a:p>
          <a:p>
            <a:pPr marL="881971" lvl="1" indent="-412730">
              <a:lnSpc>
                <a:spcPts val="2851"/>
              </a:lnSpc>
              <a:buFont typeface="Arial"/>
              <a:buChar char="○"/>
              <a:tabLst>
                <a:tab pos="881971" algn="l"/>
                <a:tab pos="882607" algn="l"/>
              </a:tabLst>
            </a:pPr>
            <a:r>
              <a:rPr sz="2400" spc="65" dirty="0">
                <a:solidFill>
                  <a:srgbClr val="4A4A4A"/>
                </a:solidFill>
                <a:latin typeface="Calibri"/>
                <a:cs typeface="Calibri"/>
              </a:rPr>
              <a:t>beforeEach</a:t>
            </a:r>
            <a:endParaRPr sz="2400">
              <a:latin typeface="Calibri"/>
              <a:cs typeface="Calibri"/>
            </a:endParaRPr>
          </a:p>
          <a:p>
            <a:pPr marL="424793" marR="5080" indent="-412730">
              <a:lnSpc>
                <a:spcPts val="2851"/>
              </a:lnSpc>
              <a:spcBef>
                <a:spcPts val="105"/>
              </a:spcBef>
              <a:buFont typeface="Arial"/>
              <a:buChar char="●"/>
              <a:tabLst>
                <a:tab pos="424793" algn="l"/>
                <a:tab pos="425429" algn="l"/>
              </a:tabLst>
            </a:pPr>
            <a:r>
              <a:rPr sz="2400" dirty="0">
                <a:solidFill>
                  <a:srgbClr val="4A4A4A"/>
                </a:solidFill>
                <a:latin typeface="Calibri"/>
                <a:cs typeface="Calibri"/>
              </a:rPr>
              <a:t>@angular/testing </a:t>
            </a:r>
            <a:r>
              <a:rPr sz="2400" spc="195" dirty="0">
                <a:solidFill>
                  <a:srgbClr val="4A4A4A"/>
                </a:solidFill>
                <a:latin typeface="Calibri"/>
                <a:cs typeface="Calibri"/>
              </a:rPr>
              <a:t>-&gt; </a:t>
            </a:r>
            <a:r>
              <a:rPr sz="2400" spc="31" dirty="0">
                <a:solidFill>
                  <a:srgbClr val="4A4A4A"/>
                </a:solidFill>
                <a:latin typeface="Calibri"/>
                <a:cs typeface="Calibri"/>
              </a:rPr>
              <a:t>elementos </a:t>
            </a:r>
            <a:r>
              <a:rPr sz="2400" spc="80" dirty="0">
                <a:solidFill>
                  <a:srgbClr val="4A4A4A"/>
                </a:solidFill>
                <a:latin typeface="Calibri"/>
                <a:cs typeface="Calibri"/>
              </a:rPr>
              <a:t>de </a:t>
            </a:r>
            <a:r>
              <a:rPr sz="2400" spc="25" dirty="0">
                <a:solidFill>
                  <a:srgbClr val="4A4A4A"/>
                </a:solidFill>
                <a:latin typeface="Calibri"/>
                <a:cs typeface="Calibri"/>
              </a:rPr>
              <a:t>testing </a:t>
            </a:r>
            <a:r>
              <a:rPr sz="2400" spc="71" dirty="0">
                <a:solidFill>
                  <a:srgbClr val="4A4A4A"/>
                </a:solidFill>
                <a:latin typeface="Calibri"/>
                <a:cs typeface="Calibri"/>
              </a:rPr>
              <a:t>específicos  </a:t>
            </a:r>
            <a:r>
              <a:rPr sz="2400" spc="80" dirty="0">
                <a:solidFill>
                  <a:srgbClr val="4A4A4A"/>
                </a:solidFill>
                <a:latin typeface="Calibri"/>
                <a:cs typeface="Calibri"/>
              </a:rPr>
              <a:t>de</a:t>
            </a:r>
            <a:r>
              <a:rPr sz="2400" spc="115" dirty="0">
                <a:solidFill>
                  <a:srgbClr val="4A4A4A"/>
                </a:solidFill>
                <a:latin typeface="Calibri"/>
                <a:cs typeface="Calibri"/>
              </a:rPr>
              <a:t> </a:t>
            </a:r>
            <a:r>
              <a:rPr sz="2400" spc="35" dirty="0">
                <a:solidFill>
                  <a:srgbClr val="4A4A4A"/>
                </a:solidFill>
                <a:latin typeface="Calibri"/>
                <a:cs typeface="Calibri"/>
              </a:rPr>
              <a:t>Angular</a:t>
            </a:r>
            <a:endParaRPr sz="2400">
              <a:latin typeface="Calibri"/>
              <a:cs typeface="Calibri"/>
            </a:endParaRPr>
          </a:p>
          <a:p>
            <a:pPr marL="881971" lvl="1" indent="-412730">
              <a:lnSpc>
                <a:spcPts val="2745"/>
              </a:lnSpc>
              <a:buFont typeface="Arial"/>
              <a:buChar char="○"/>
              <a:tabLst>
                <a:tab pos="881971" algn="l"/>
                <a:tab pos="882607" algn="l"/>
              </a:tabLst>
            </a:pPr>
            <a:r>
              <a:rPr sz="2400" spc="55" dirty="0">
                <a:solidFill>
                  <a:srgbClr val="4A4A4A"/>
                </a:solidFill>
                <a:latin typeface="Calibri"/>
                <a:cs typeface="Calibri"/>
              </a:rPr>
              <a:t>component</a:t>
            </a:r>
            <a:endParaRPr sz="2400">
              <a:latin typeface="Calibri"/>
              <a:cs typeface="Calibri"/>
            </a:endParaRPr>
          </a:p>
          <a:p>
            <a:pPr marL="881971" lvl="1" indent="-412730">
              <a:lnSpc>
                <a:spcPts val="2865"/>
              </a:lnSpc>
              <a:buFont typeface="Arial"/>
              <a:buChar char="○"/>
              <a:tabLst>
                <a:tab pos="881971" algn="l"/>
                <a:tab pos="882607" algn="l"/>
              </a:tabLst>
            </a:pPr>
            <a:r>
              <a:rPr sz="2400" spc="-35" dirty="0">
                <a:solidFill>
                  <a:srgbClr val="4A4A4A"/>
                </a:solidFill>
                <a:latin typeface="Calibri"/>
                <a:cs typeface="Calibri"/>
              </a:rPr>
              <a:t>fixture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29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1188</TotalTime>
  <Words>8392</Words>
  <Application>Microsoft Macintosh PowerPoint</Application>
  <PresentationFormat>Presentación en pantalla (16:9)</PresentationFormat>
  <Paragraphs>1414</Paragraphs>
  <Slides>164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164</vt:i4>
      </vt:variant>
    </vt:vector>
  </HeadingPairs>
  <TitlesOfParts>
    <vt:vector size="172" baseType="lpstr">
      <vt:lpstr>MS PGothic</vt:lpstr>
      <vt:lpstr>Arial</vt:lpstr>
      <vt:lpstr>Calibri</vt:lpstr>
      <vt:lpstr>Calisto MT</vt:lpstr>
      <vt:lpstr>Courier New</vt:lpstr>
      <vt:lpstr>Helvetica</vt:lpstr>
      <vt:lpstr>Times New Roman</vt:lpstr>
      <vt:lpstr>Office Theme</vt:lpstr>
      <vt:lpstr>SUBDIRECCIÓN GENERAL  TECNOLOGIAS DE LA INFORMACIÓN Y COMUNICACIONES </vt:lpstr>
      <vt:lpstr>Presentación de PowerPoint</vt:lpstr>
      <vt:lpstr>Presentación de PowerPoint</vt:lpstr>
      <vt:lpstr>Presentación de PowerPoint</vt:lpstr>
      <vt:lpstr>¿Que es Angular?</vt:lpstr>
      <vt:lpstr>Orígenes y Desarrollo</vt:lpstr>
      <vt:lpstr>MEAN</vt:lpstr>
      <vt:lpstr>Documentación Oficial  / Referencias</vt:lpstr>
      <vt:lpstr>Orígenes: AngularJS 1.x</vt:lpstr>
      <vt:lpstr>Evolución: Angular 2,4,... 6.x</vt:lpstr>
      <vt:lpstr>SPA: Single-Page Applications</vt:lpstr>
      <vt:lpstr>Funcionalidades</vt:lpstr>
      <vt:lpstr>Evolución del Front</vt:lpstr>
      <vt:lpstr>Lenguajes</vt:lpstr>
      <vt:lpstr>Versiones</vt:lpstr>
      <vt:lpstr>Versión 6 del entorno Angular</vt:lpstr>
      <vt:lpstr>Angular 6</vt:lpstr>
      <vt:lpstr>Angular CLI 6</vt:lpstr>
      <vt:lpstr>Entorno de trabajo</vt:lpstr>
      <vt:lpstr>Entorno: Node JS / npm</vt:lpstr>
      <vt:lpstr>Entorno: Node JS / npm</vt:lpstr>
      <vt:lpstr>Angular-cli</vt:lpstr>
      <vt:lpstr>Angular-cli: herramientas</vt:lpstr>
      <vt:lpstr>Angular-cli: Instalación global</vt:lpstr>
      <vt:lpstr>Angular-cli: Revisión instalación global</vt:lpstr>
      <vt:lpstr>Angular-cli: Creación de un proyecto</vt:lpstr>
      <vt:lpstr>Angular cli: Configuración git/github</vt:lpstr>
      <vt:lpstr>Angular-cli: Ejecutando un proyecto</vt:lpstr>
      <vt:lpstr>Angular-cli: Página de muestra</vt:lpstr>
      <vt:lpstr>Scaffolding con Angular </vt:lpstr>
      <vt:lpstr>Scaffolding con Angular : src</vt:lpstr>
      <vt:lpstr>Scaffolding con Angular : app</vt:lpstr>
      <vt:lpstr>Elementos de terceros: Bootstrap</vt:lpstr>
      <vt:lpstr>Bootstrap: incorporación al proyecto</vt:lpstr>
      <vt:lpstr>Cambios en la App</vt:lpstr>
      <vt:lpstr>app.component</vt:lpstr>
      <vt:lpstr>git / github desde VSC</vt:lpstr>
      <vt:lpstr>Angular CLI: Despliegue de la app</vt:lpstr>
      <vt:lpstr>Consola JavaScript</vt:lpstr>
      <vt:lpstr>Extensiones VSC</vt:lpstr>
      <vt:lpstr>Presentación de PowerPoint</vt:lpstr>
      <vt:lpstr>ECMAScript 6</vt:lpstr>
      <vt:lpstr>ECMAScript 6 &gt; Activar Funciones Experimentales</vt:lpstr>
      <vt:lpstr>ES6: Nuevos elementos de código</vt:lpstr>
      <vt:lpstr>ES6: Nuevos elementos de código</vt:lpstr>
      <vt:lpstr>ES6: Template Strings</vt:lpstr>
      <vt:lpstr>ES6: Arrow functions y this</vt:lpstr>
      <vt:lpstr>ES6: Clases</vt:lpstr>
      <vt:lpstr>ES6: Módulos</vt:lpstr>
      <vt:lpstr>ES6: Promesas</vt:lpstr>
      <vt:lpstr>TypeScript</vt:lpstr>
      <vt:lpstr>TS: Tipos</vt:lpstr>
      <vt:lpstr>TS: Clases</vt:lpstr>
      <vt:lpstr>TS: Constructores</vt:lpstr>
      <vt:lpstr>TS: Interfaces y tipos</vt:lpstr>
      <vt:lpstr>TS: Herencia</vt:lpstr>
      <vt:lpstr>TS: Módulos y decoradores</vt:lpstr>
      <vt:lpstr>Web Components</vt:lpstr>
      <vt:lpstr>Web Components</vt:lpstr>
      <vt:lpstr>Custom elements</vt:lpstr>
      <vt:lpstr>Shadow DOM</vt:lpstr>
      <vt:lpstr>Templates</vt:lpstr>
      <vt:lpstr>Uso del template</vt:lpstr>
      <vt:lpstr>HTML Imports</vt:lpstr>
      <vt:lpstr>Programación reactiva</vt:lpstr>
      <vt:lpstr>RxJS (ReactiveX) en Angular</vt:lpstr>
      <vt:lpstr>2. Arquitectura de una SPA en  Angular</vt:lpstr>
      <vt:lpstr>Presentación de PowerPoint</vt:lpstr>
      <vt:lpstr>Arquitectura de Angular</vt:lpstr>
      <vt:lpstr>Módulos</vt:lpstr>
      <vt:lpstr>Estructura de un módulo</vt:lpstr>
      <vt:lpstr>Decorador del módulo</vt:lpstr>
      <vt:lpstr>Componentes</vt:lpstr>
      <vt:lpstr>Estructura de un componente</vt:lpstr>
      <vt:lpstr>Decorador del componente</vt:lpstr>
      <vt:lpstr>Vista del componente: HTML template</vt:lpstr>
      <vt:lpstr>Generadores de angular CLI</vt:lpstr>
      <vt:lpstr>Creación del módulo “core”</vt:lpstr>
      <vt:lpstr>Componentes del módulo “core”</vt:lpstr>
      <vt:lpstr>Ciclo de vida de componentes y directivas</vt:lpstr>
      <vt:lpstr>Integración de los componentes</vt:lpstr>
      <vt:lpstr>Componente footer</vt:lpstr>
      <vt:lpstr>Componente menu</vt:lpstr>
      <vt:lpstr>Módulos funcionales</vt:lpstr>
      <vt:lpstr>Componentes en los módulos funcionales</vt:lpstr>
      <vt:lpstr>Estructura de la aplicación</vt:lpstr>
      <vt:lpstr>Vistas de los componentes básicos</vt:lpstr>
      <vt:lpstr>Presentación de PowerPoint</vt:lpstr>
      <vt:lpstr>SPA: Single-Page Applications</vt:lpstr>
      <vt:lpstr>Navegación “simulada”</vt:lpstr>
      <vt:lpstr>Principios básicos</vt:lpstr>
      <vt:lpstr>Módulo de enrutamiento</vt:lpstr>
      <vt:lpstr>Componentes main y menu (1)</vt:lpstr>
      <vt:lpstr>Componentes main y menu (2)</vt:lpstr>
      <vt:lpstr>Carga perezosa de módulos: lazy loading</vt:lpstr>
      <vt:lpstr>Subrouting en los módulos</vt:lpstr>
      <vt:lpstr>Presentación de PowerPoint</vt:lpstr>
      <vt:lpstr>Entorno de testing</vt:lpstr>
      <vt:lpstr>Pruebas unitarias: creación</vt:lpstr>
      <vt:lpstr>Pruebas: ejecución</vt:lpstr>
      <vt:lpstr>Pruebas: ejecución</vt:lpstr>
      <vt:lpstr>DEMO</vt:lpstr>
      <vt:lpstr>Presentación de PowerPoint</vt:lpstr>
      <vt:lpstr>Presentación de PowerPoint</vt:lpstr>
      <vt:lpstr>Plantillas (Templates)</vt:lpstr>
      <vt:lpstr>Lenguaje de plantillas</vt:lpstr>
      <vt:lpstr>Gestión de eventos</vt:lpstr>
      <vt:lpstr>Lógica básica: binding de datos</vt:lpstr>
      <vt:lpstr>Datos enlazados (two-way data binding)</vt:lpstr>
      <vt:lpstr>DEMO - Saludo</vt:lpstr>
      <vt:lpstr>Ejemplo de binding: componente saludo</vt:lpstr>
      <vt:lpstr>Expresiones</vt:lpstr>
      <vt:lpstr>Referencias locales en plantillas</vt:lpstr>
      <vt:lpstr>Comunicación entre componentes</vt:lpstr>
      <vt:lpstr>Configuración de propiedades</vt:lpstr>
      <vt:lpstr>Envío de eventos</vt:lpstr>
      <vt:lpstr>Directivas</vt:lpstr>
      <vt:lpstr>DEMO - Tareas</vt:lpstr>
      <vt:lpstr>Pipes</vt:lpstr>
      <vt:lpstr>Presentación de PowerPoint</vt:lpstr>
      <vt:lpstr>Basados en la vista</vt:lpstr>
      <vt:lpstr>Basados en el Modelo</vt:lpstr>
      <vt:lpstr>Elementos HTML de un formulario</vt:lpstr>
      <vt:lpstr>Formulario ejemplo</vt:lpstr>
      <vt:lpstr>Modelos de datos en Angular</vt:lpstr>
      <vt:lpstr>DEMO - Formulario Template Driven</vt:lpstr>
      <vt:lpstr>Controles dinámicos (1)</vt:lpstr>
      <vt:lpstr>Controles dinámicos (2)</vt:lpstr>
      <vt:lpstr>Controles dinámicos (3)</vt:lpstr>
      <vt:lpstr>Validación</vt:lpstr>
      <vt:lpstr>ngForm</vt:lpstr>
      <vt:lpstr>Requerimientos</vt:lpstr>
      <vt:lpstr>Estado</vt:lpstr>
      <vt:lpstr>Botones: envío y borrado</vt:lpstr>
      <vt:lpstr>Estado y controles</vt:lpstr>
      <vt:lpstr>Información al usuario</vt:lpstr>
      <vt:lpstr>Información al usuario: múltiples mensajes</vt:lpstr>
      <vt:lpstr>DEMO – Validación de Formulario</vt:lpstr>
      <vt:lpstr>Presentación de PowerPoint</vt:lpstr>
      <vt:lpstr>Presentación de PowerPoint</vt:lpstr>
      <vt:lpstr>Injectables (Servicios)</vt:lpstr>
      <vt:lpstr>Servicios</vt:lpstr>
      <vt:lpstr>Servicios: características técnicas</vt:lpstr>
      <vt:lpstr>Inyección de dependencias</vt:lpstr>
      <vt:lpstr>Inyector</vt:lpstr>
      <vt:lpstr>Provider</vt:lpstr>
      <vt:lpstr>Registro en módulos</vt:lpstr>
      <vt:lpstr>Registro en componentes</vt:lpstr>
      <vt:lpstr>DEMO – Servicios</vt:lpstr>
      <vt:lpstr>Presentación de PowerPoint</vt:lpstr>
      <vt:lpstr>Servicios HttpClient</vt:lpstr>
      <vt:lpstr>DEMO – Consumo de API’s</vt:lpstr>
      <vt:lpstr>Observables en la respuesta HttpClient</vt:lpstr>
      <vt:lpstr>Servicios propios: encapsulación</vt:lpstr>
      <vt:lpstr>DEMO – Consumo de API’s</vt:lpstr>
      <vt:lpstr>Ejemplo de servicio propios</vt:lpstr>
      <vt:lpstr>Presentación de PowerPoint</vt:lpstr>
      <vt:lpstr>DEMO – Enrutamiento Dinámico</vt:lpstr>
      <vt:lpstr>Angular 6</vt:lpstr>
      <vt:lpstr>Angular CLI 6</vt:lpstr>
      <vt:lpstr>Extra: componentes Bootstrap</vt:lpstr>
      <vt:lpstr>DEMO – Enrutamiento Dinámico</vt:lpstr>
      <vt:lpstr>DEMO – Gestión de Roles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</dc:title>
  <cp:lastModifiedBy>Microsoft Office User</cp:lastModifiedBy>
  <cp:revision>44</cp:revision>
  <dcterms:created xsi:type="dcterms:W3CDTF">2020-05-17T20:41:43Z</dcterms:created>
  <dcterms:modified xsi:type="dcterms:W3CDTF">2020-05-20T09:09:43Z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